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9" r:id="rId3"/>
    <p:sldId id="339" r:id="rId4"/>
    <p:sldId id="396" r:id="rId5"/>
    <p:sldId id="452" r:id="rId6"/>
    <p:sldId id="457" r:id="rId7"/>
    <p:sldId id="467" r:id="rId8"/>
    <p:sldId id="466" r:id="rId9"/>
    <p:sldId id="471" r:id="rId10"/>
    <p:sldId id="398" r:id="rId11"/>
    <p:sldId id="469" r:id="rId12"/>
    <p:sldId id="468" r:id="rId13"/>
    <p:sldId id="470" r:id="rId14"/>
    <p:sldId id="464" r:id="rId15"/>
    <p:sldId id="472" r:id="rId16"/>
    <p:sldId id="445" r:id="rId17"/>
    <p:sldId id="473" r:id="rId18"/>
    <p:sldId id="474" r:id="rId19"/>
    <p:sldId id="461" r:id="rId20"/>
    <p:sldId id="475" r:id="rId21"/>
    <p:sldId id="462" r:id="rId22"/>
    <p:sldId id="476" r:id="rId23"/>
    <p:sldId id="432" r:id="rId2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7C09B"/>
    <a:srgbClr val="F2A068"/>
    <a:srgbClr val="99CCFF"/>
    <a:srgbClr val="FFDC6D"/>
    <a:srgbClr val="F5B487"/>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4" autoAdjust="0"/>
    <p:restoredTop sz="83119" autoAdjust="0"/>
  </p:normalViewPr>
  <p:slideViewPr>
    <p:cSldViewPr snapToGrid="0">
      <p:cViewPr varScale="1">
        <p:scale>
          <a:sx n="39" d="100"/>
          <a:sy n="39" d="100"/>
        </p:scale>
        <p:origin x="84" y="528"/>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2020/4/12</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2020/4/12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zh.wikipedia.org/wiki/%E5%81%A5%E5%BA%B7"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zh.wikipedia.org/wiki/%E7%96%BE%E7%97%85"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在目標追蹤任務中，長期頸部扭傷患者的眼睛、頭部和身體軀幹協調性評估的駕駛研究</a:t>
            </a: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2574153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3978089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113978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1981537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1377438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3543176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3838415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3480120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1877821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smtClean="0">
                <a:solidFill>
                  <a:schemeClr val="tx1"/>
                </a:solidFill>
                <a:effectLst/>
                <a:latin typeface="+mn-lt"/>
                <a:ea typeface="+mn-ea"/>
                <a:cs typeface="+mn-cs"/>
              </a:rPr>
              <a:t>慢性病</a:t>
            </a:r>
            <a:r>
              <a:rPr lang="zh-TW" altLang="en-US" sz="1200" b="0" i="0" kern="1200" dirty="0" smtClean="0">
                <a:solidFill>
                  <a:schemeClr val="tx1"/>
                </a:solidFill>
                <a:effectLst/>
                <a:latin typeface="+mn-lt"/>
                <a:ea typeface="+mn-ea"/>
                <a:cs typeface="+mn-cs"/>
              </a:rPr>
              <a:t>是一種持續或長期的</a:t>
            </a:r>
            <a:r>
              <a:rPr lang="zh-TW" altLang="en-US" sz="1200" b="0" i="0" u="none" strike="noStrike" kern="1200" dirty="0" smtClean="0">
                <a:solidFill>
                  <a:schemeClr val="tx1"/>
                </a:solidFill>
                <a:effectLst/>
                <a:latin typeface="+mn-lt"/>
                <a:ea typeface="+mn-ea"/>
                <a:cs typeface="+mn-cs"/>
                <a:hlinkClick r:id="rId3" tooltip="健康"/>
              </a:rPr>
              <a:t>健康</a:t>
            </a:r>
            <a:r>
              <a:rPr lang="zh-TW" altLang="en-US" sz="1200" b="0" i="0" kern="1200" dirty="0" smtClean="0">
                <a:solidFill>
                  <a:schemeClr val="tx1"/>
                </a:solidFill>
                <a:effectLst/>
                <a:latin typeface="+mn-lt"/>
                <a:ea typeface="+mn-ea"/>
                <a:cs typeface="+mn-cs"/>
              </a:rPr>
              <a:t>狀況或</a:t>
            </a:r>
            <a:r>
              <a:rPr lang="zh-TW" altLang="en-US" sz="1200" b="0" i="0" u="none" strike="noStrike" kern="1200" dirty="0" smtClean="0">
                <a:solidFill>
                  <a:schemeClr val="tx1"/>
                </a:solidFill>
                <a:effectLst/>
                <a:latin typeface="+mn-lt"/>
                <a:ea typeface="+mn-ea"/>
                <a:cs typeface="+mn-cs"/>
                <a:hlinkClick r:id="rId4" tooltip="疾病"/>
              </a:rPr>
              <a:t>疾病</a:t>
            </a: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22115272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36421221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25065914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309094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4155976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所屬的一個任務小組</a:t>
            </a:r>
            <a:endParaRPr lang="en-US" altLang="zh-TW" dirty="0" smtClean="0"/>
          </a:p>
          <a:p>
            <a:r>
              <a:rPr lang="en-US" altLang="zh-TW" dirty="0" smtClean="0"/>
              <a:t>3</a:t>
            </a:r>
            <a:r>
              <a:rPr lang="zh-TW" altLang="en-US" dirty="0" smtClean="0"/>
              <a:t>名為一級患者</a:t>
            </a:r>
            <a:endParaRPr lang="en-US" altLang="zh-TW" dirty="0" smtClean="0"/>
          </a:p>
          <a:p>
            <a:r>
              <a:rPr lang="en-US" altLang="zh-TW" dirty="0" smtClean="0"/>
              <a:t>2</a:t>
            </a:r>
            <a:r>
              <a:rPr lang="zh-TW" altLang="en-US" dirty="0" smtClean="0"/>
              <a:t>名為二級患者</a:t>
            </a:r>
            <a:endParaRPr lang="en-US" altLang="zh-TW" dirty="0" smtClean="0"/>
          </a:p>
          <a:p>
            <a:r>
              <a:rPr lang="zh-TW" altLang="en-US" dirty="0" smtClean="0"/>
              <a:t>四級患者不考慮</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807332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smtClean="0">
                <a:solidFill>
                  <a:schemeClr val="tx1"/>
                </a:solidFill>
                <a:effectLst/>
                <a:latin typeface="+mn-lt"/>
                <a:ea typeface="+mn-ea"/>
                <a:cs typeface="+mn-cs"/>
              </a:rPr>
              <a:t>IQR(</a:t>
            </a:r>
            <a:r>
              <a:rPr lang="zh-TW" altLang="en-US" sz="1200" b="0" i="0" kern="1200" dirty="0" smtClean="0">
                <a:solidFill>
                  <a:schemeClr val="tx1"/>
                </a:solidFill>
                <a:effectLst/>
                <a:latin typeface="+mn-lt"/>
                <a:ea typeface="+mn-ea"/>
                <a:cs typeface="+mn-cs"/>
              </a:rPr>
              <a:t>四分位差</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是</a:t>
            </a:r>
            <a:r>
              <a:rPr lang="en-US" altLang="zh-TW" sz="1200" b="0" i="0" kern="1200" dirty="0" smtClean="0">
                <a:solidFill>
                  <a:schemeClr val="tx1"/>
                </a:solidFill>
                <a:effectLst/>
                <a:latin typeface="+mn-lt"/>
                <a:ea typeface="+mn-ea"/>
                <a:cs typeface="+mn-cs"/>
              </a:rPr>
              <a:t>Q1</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Q3</a:t>
            </a:r>
            <a:r>
              <a:rPr lang="zh-TW" altLang="en-US" sz="1200" b="0" i="0" kern="1200" dirty="0" smtClean="0">
                <a:solidFill>
                  <a:schemeClr val="tx1"/>
                </a:solidFill>
                <a:effectLst/>
                <a:latin typeface="+mn-lt"/>
                <a:ea typeface="+mn-ea"/>
                <a:cs typeface="+mn-cs"/>
              </a:rPr>
              <a:t>的差距</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3199877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r>
              <a:rPr lang="zh-TW" altLang="en-US" sz="1200" b="1" dirty="0" smtClean="0">
                <a:solidFill>
                  <a:prstClr val="black"/>
                </a:solidFill>
                <a:latin typeface="微軟正黑體" panose="020B0604030504040204" pitchFamily="34" charset="-120"/>
                <a:ea typeface="微軟正黑體" panose="020B0604030504040204" pitchFamily="34" charset="-120"/>
              </a:rPr>
              <a:t>右圖為實驗場景的圖片</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1689731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2020/4/12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279775" y="2693862"/>
            <a:ext cx="11828045" cy="1636294"/>
          </a:xfrm>
        </p:spPr>
        <p:txBody>
          <a:bodyPr>
            <a:noAutofit/>
          </a:bodyPr>
          <a:lstStyle/>
          <a:p>
            <a:r>
              <a:rPr lang="en-US" altLang="zh-TW" sz="4800" b="1" dirty="0"/>
              <a:t>A pilot study on the evaluation of eye, head, and trunk coordination in subjects with chronic whiplash during a target-tracking task - A driving context approach</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1214300" y="4454895"/>
            <a:ext cx="10072292" cy="461665"/>
          </a:xfrm>
          <a:prstGeom prst="rect">
            <a:avLst/>
          </a:prstGeom>
        </p:spPr>
        <p:txBody>
          <a:bodyPr wrap="square">
            <a:spAutoFit/>
          </a:bodyPr>
          <a:lstStyle/>
          <a:p>
            <a:r>
              <a:rPr lang="it-IT" altLang="zh-TW" sz="2400" dirty="0"/>
              <a:t>Inae </a:t>
            </a:r>
            <a:r>
              <a:rPr lang="it-IT" altLang="zh-TW" sz="2400" dirty="0" smtClean="0"/>
              <a:t>Gadotti, </a:t>
            </a:r>
            <a:r>
              <a:rPr lang="it-IT" altLang="zh-TW" sz="2400" dirty="0"/>
              <a:t>Leisy Hernandez </a:t>
            </a:r>
            <a:r>
              <a:rPr lang="it-IT" altLang="zh-TW" sz="2400" dirty="0" smtClean="0"/>
              <a:t>, </a:t>
            </a:r>
            <a:r>
              <a:rPr lang="it-IT" altLang="zh-TW" sz="2400" dirty="0"/>
              <a:t>Jon Manguson </a:t>
            </a:r>
            <a:r>
              <a:rPr lang="it-IT" altLang="zh-TW" sz="2400" dirty="0" smtClean="0"/>
              <a:t>, </a:t>
            </a:r>
            <a:r>
              <a:rPr lang="it-IT" altLang="zh-TW" sz="2400" dirty="0"/>
              <a:t>Laura Sanchez </a:t>
            </a:r>
            <a:r>
              <a:rPr lang="it-IT" altLang="zh-TW" sz="2400" dirty="0" smtClean="0"/>
              <a:t>, </a:t>
            </a:r>
            <a:r>
              <a:rPr lang="it-IT" altLang="zh-TW" sz="2400" dirty="0"/>
              <a:t>Fabian Cevallos </a:t>
            </a:r>
            <a:endParaRPr lang="zh-TW" altLang="en-US" sz="2400" dirty="0"/>
          </a:p>
        </p:txBody>
      </p:sp>
      <p:sp>
        <p:nvSpPr>
          <p:cNvPr id="5" name="矩形 4"/>
          <p:cNvSpPr/>
          <p:nvPr/>
        </p:nvSpPr>
        <p:spPr>
          <a:xfrm>
            <a:off x="2634933" y="5041299"/>
            <a:ext cx="7117727" cy="461665"/>
          </a:xfrm>
          <a:prstGeom prst="rect">
            <a:avLst/>
          </a:prstGeom>
        </p:spPr>
        <p:txBody>
          <a:bodyPr wrap="square">
            <a:spAutoFit/>
          </a:bodyPr>
          <a:lstStyle/>
          <a:p>
            <a:r>
              <a:rPr lang="en-US" altLang="zh-TW" sz="2400" dirty="0"/>
              <a:t>Musculoskeletal Science and Practice 46 (2020) 102124</a:t>
            </a:r>
            <a:endParaRPr lang="fr-FR" altLang="zh-TW" sz="2400" dirty="0"/>
          </a:p>
        </p:txBody>
      </p:sp>
    </p:spTree>
    <p:extLst>
      <p:ext uri="{BB962C8B-B14F-4D97-AF65-F5344CB8AC3E}">
        <p14:creationId xmlns:p14="http://schemas.microsoft.com/office/powerpoint/2010/main" val="258308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endParaRPr lang="zh-TW" altLang="en-US" sz="3600"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128500" y="2199193"/>
            <a:ext cx="543559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使用目標追蹤任務，實現駕駛時所需的眼睛與頭部移動</a:t>
            </a:r>
            <a:endParaRPr lang="zh-TW" altLang="en-US" sz="2800" b="1" dirty="0">
              <a:solidFill>
                <a:srgbClr val="C00000"/>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5836" y="3153300"/>
            <a:ext cx="6238457"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（例如，閱讀交通標誌，注意</a:t>
            </a:r>
            <a:r>
              <a:rPr lang="zh-TW" altLang="en-US" sz="2800" b="1" dirty="0" smtClean="0">
                <a:solidFill>
                  <a:prstClr val="black"/>
                </a:solidFill>
                <a:latin typeface="微軟正黑體" panose="020B0604030504040204" pitchFamily="34" charset="-120"/>
                <a:ea typeface="微軟正黑體" panose="020B0604030504040204" pitchFamily="34" charset="-120"/>
              </a:rPr>
              <a:t>行人穿越道路或交叉</a:t>
            </a:r>
            <a:r>
              <a:rPr lang="zh-TW" altLang="en-US" sz="2800" b="1" dirty="0">
                <a:solidFill>
                  <a:prstClr val="black"/>
                </a:solidFill>
                <a:latin typeface="微軟正黑體" panose="020B0604030504040204" pitchFamily="34" charset="-120"/>
                <a:ea typeface="微軟正黑體" panose="020B0604030504040204" pitchFamily="34" charset="-120"/>
              </a:rPr>
              <a:t>路口的來往交通）</a:t>
            </a:r>
          </a:p>
        </p:txBody>
      </p:sp>
      <p:sp>
        <p:nvSpPr>
          <p:cNvPr id="6" name="矩形 5"/>
          <p:cNvSpPr/>
          <p:nvPr/>
        </p:nvSpPr>
        <p:spPr>
          <a:xfrm>
            <a:off x="6611028" y="5518975"/>
            <a:ext cx="5357563"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將三個</a:t>
            </a:r>
            <a:r>
              <a:rPr lang="zh-TW" altLang="en-US" sz="2800" b="1" dirty="0" smtClean="0">
                <a:solidFill>
                  <a:prstClr val="black"/>
                </a:solidFill>
                <a:latin typeface="微軟正黑體" panose="020B0604030504040204" pitchFamily="34" charset="-120"/>
                <a:ea typeface="微軟正黑體" panose="020B0604030504040204" pitchFamily="34" charset="-120"/>
              </a:rPr>
              <a:t>投影幕</a:t>
            </a:r>
            <a:r>
              <a:rPr lang="zh-TW" altLang="en-US" sz="2800" b="1" dirty="0">
                <a:solidFill>
                  <a:prstClr val="black"/>
                </a:solidFill>
                <a:latin typeface="微軟正黑體" panose="020B0604030504040204" pitchFamily="34" charset="-120"/>
                <a:ea typeface="微軟正黑體" panose="020B0604030504040204" pitchFamily="34" charset="-120"/>
              </a:rPr>
              <a:t>以半圓</a:t>
            </a:r>
            <a:r>
              <a:rPr lang="zh-TW" altLang="en-US" sz="2800" b="1" dirty="0" smtClean="0">
                <a:solidFill>
                  <a:prstClr val="black"/>
                </a:solidFill>
                <a:latin typeface="微軟正黑體" panose="020B0604030504040204" pitchFamily="34" charset="-120"/>
                <a:ea typeface="微軟正黑體" panose="020B0604030504040204" pitchFamily="34" charset="-120"/>
              </a:rPr>
              <a:t>形式放置，以</a:t>
            </a:r>
            <a:r>
              <a:rPr lang="zh-TW" altLang="en-US" sz="2800" b="1" dirty="0">
                <a:solidFill>
                  <a:prstClr val="black"/>
                </a:solidFill>
                <a:latin typeface="微軟正黑體" panose="020B0604030504040204" pitchFamily="34" charset="-120"/>
                <a:ea typeface="微軟正黑體" panose="020B0604030504040204" pitchFamily="34" charset="-120"/>
              </a:rPr>
              <a:t>投影目標</a:t>
            </a:r>
          </a:p>
        </p:txBody>
      </p:sp>
      <p:sp>
        <p:nvSpPr>
          <p:cNvPr id="7" name="矩形 6"/>
          <p:cNvSpPr/>
          <p:nvPr/>
        </p:nvSpPr>
        <p:spPr>
          <a:xfrm>
            <a:off x="128500" y="4483012"/>
            <a:ext cx="648252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中心屏幕位於測試椅前方</a:t>
            </a:r>
            <a:r>
              <a:rPr lang="en-US" altLang="zh-TW" sz="2800" b="1" dirty="0">
                <a:solidFill>
                  <a:prstClr val="black"/>
                </a:solidFill>
                <a:latin typeface="微軟正黑體" panose="020B0604030504040204" pitchFamily="34" charset="-120"/>
                <a:ea typeface="微軟正黑體" panose="020B0604030504040204" pitchFamily="34" charset="-120"/>
              </a:rPr>
              <a:t>1 m</a:t>
            </a:r>
            <a:r>
              <a:rPr lang="zh-TW" altLang="en-US" sz="2800" b="1" dirty="0">
                <a:solidFill>
                  <a:prstClr val="black"/>
                </a:solidFill>
                <a:latin typeface="微軟正黑體" panose="020B0604030504040204" pitchFamily="34" charset="-120"/>
                <a:ea typeface="微軟正黑體" panose="020B0604030504040204" pitchFamily="34" charset="-120"/>
              </a:rPr>
              <a:t>，左右屏幕相對於中心屏</a:t>
            </a:r>
            <a:r>
              <a:rPr lang="zh-TW" altLang="en-US" sz="2800" b="1" dirty="0" smtClean="0">
                <a:solidFill>
                  <a:prstClr val="black"/>
                </a:solidFill>
                <a:latin typeface="微軟正黑體" panose="020B0604030504040204" pitchFamily="34" charset="-120"/>
                <a:ea typeface="微軟正黑體" panose="020B0604030504040204" pitchFamily="34" charset="-120"/>
              </a:rPr>
              <a:t>幕的角度為</a:t>
            </a:r>
            <a:r>
              <a:rPr lang="en-US" altLang="zh-TW" sz="2800" b="1" dirty="0" smtClean="0">
                <a:solidFill>
                  <a:prstClr val="black"/>
                </a:solidFill>
                <a:latin typeface="微軟正黑體" panose="020B0604030504040204" pitchFamily="34" charset="-120"/>
                <a:ea typeface="微軟正黑體" panose="020B0604030504040204" pitchFamily="34" charset="-120"/>
              </a:rPr>
              <a:t>120</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18" name="圖片 17"/>
          <p:cNvPicPr>
            <a:picLocks noChangeAspect="1"/>
          </p:cNvPicPr>
          <p:nvPr/>
        </p:nvPicPr>
        <p:blipFill>
          <a:blip r:embed="rId3"/>
          <a:stretch>
            <a:fillRect/>
          </a:stretch>
        </p:blipFill>
        <p:spPr>
          <a:xfrm>
            <a:off x="6611028" y="1741732"/>
            <a:ext cx="5424093" cy="3726512"/>
          </a:xfrm>
          <a:prstGeom prst="rect">
            <a:avLst/>
          </a:prstGeom>
        </p:spPr>
      </p:pic>
    </p:spTree>
    <p:extLst>
      <p:ext uri="{BB962C8B-B14F-4D97-AF65-F5344CB8AC3E}">
        <p14:creationId xmlns:p14="http://schemas.microsoft.com/office/powerpoint/2010/main" val="1213674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endParaRPr lang="zh-TW" altLang="en-US" sz="3600"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651965" y="2650449"/>
            <a:ext cx="5435598" cy="523220"/>
          </a:xfrm>
          <a:prstGeom prst="rect">
            <a:avLst/>
          </a:prstGeom>
        </p:spPr>
        <p:txBody>
          <a:bodyPr wrap="square">
            <a:spAutoFit/>
          </a:bodyPr>
          <a:lstStyle/>
          <a:p>
            <a:endParaRPr lang="zh-TW" altLang="en-US" sz="2800" b="1" dirty="0">
              <a:solidFill>
                <a:srgbClr val="C00000"/>
              </a:solidFill>
              <a:latin typeface="微軟正黑體" panose="020B0604030504040204" pitchFamily="34" charset="-120"/>
              <a:ea typeface="微軟正黑體" panose="020B0604030504040204" pitchFamily="34" charset="-120"/>
            </a:endParaRPr>
          </a:p>
        </p:txBody>
      </p:sp>
      <p:sp>
        <p:nvSpPr>
          <p:cNvPr id="6" name="矩形 5"/>
          <p:cNvSpPr/>
          <p:nvPr/>
        </p:nvSpPr>
        <p:spPr>
          <a:xfrm>
            <a:off x="128500" y="2650449"/>
            <a:ext cx="6100491"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smtClean="0">
                <a:solidFill>
                  <a:prstClr val="black"/>
                </a:solidFill>
                <a:latin typeface="微軟正黑體" panose="020B0604030504040204" pitchFamily="34" charset="-120"/>
                <a:ea typeface="微軟正黑體" panose="020B0604030504040204" pitchFamily="34" charset="-120"/>
              </a:rPr>
              <a:t>任務開始前，讓受試者先熟悉所有的目標點，並調整椅子的高度，讓自己的視線落在自己能夠看到目標的範圍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4" name="圖片 23"/>
          <p:cNvPicPr>
            <a:picLocks noChangeAspect="1"/>
          </p:cNvPicPr>
          <p:nvPr/>
        </p:nvPicPr>
        <p:blipFill>
          <a:blip r:embed="rId3"/>
          <a:stretch>
            <a:fillRect/>
          </a:stretch>
        </p:blipFill>
        <p:spPr>
          <a:xfrm>
            <a:off x="6611028" y="1741732"/>
            <a:ext cx="5424093" cy="3726512"/>
          </a:xfrm>
          <a:prstGeom prst="rect">
            <a:avLst/>
          </a:prstGeom>
        </p:spPr>
      </p:pic>
    </p:spTree>
    <p:extLst>
      <p:ext uri="{BB962C8B-B14F-4D97-AF65-F5344CB8AC3E}">
        <p14:creationId xmlns:p14="http://schemas.microsoft.com/office/powerpoint/2010/main" val="1687571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endParaRPr lang="zh-TW" altLang="en-US" sz="3600"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651965" y="2650449"/>
            <a:ext cx="5435598" cy="523220"/>
          </a:xfrm>
          <a:prstGeom prst="rect">
            <a:avLst/>
          </a:prstGeom>
        </p:spPr>
        <p:txBody>
          <a:bodyPr wrap="square">
            <a:spAutoFit/>
          </a:bodyPr>
          <a:lstStyle/>
          <a:p>
            <a:endParaRPr lang="zh-TW" altLang="en-US" sz="2800" b="1" dirty="0">
              <a:solidFill>
                <a:srgbClr val="C00000"/>
              </a:solidFill>
              <a:latin typeface="微軟正黑體" panose="020B0604030504040204" pitchFamily="34" charset="-120"/>
              <a:ea typeface="微軟正黑體" panose="020B0604030504040204" pitchFamily="34" charset="-120"/>
            </a:endParaRPr>
          </a:p>
        </p:txBody>
      </p:sp>
      <p:pic>
        <p:nvPicPr>
          <p:cNvPr id="4" name="圖片 3"/>
          <p:cNvPicPr>
            <a:picLocks noChangeAspect="1"/>
          </p:cNvPicPr>
          <p:nvPr/>
        </p:nvPicPr>
        <p:blipFill>
          <a:blip r:embed="rId3"/>
          <a:stretch>
            <a:fillRect/>
          </a:stretch>
        </p:blipFill>
        <p:spPr>
          <a:xfrm>
            <a:off x="6611028" y="1741732"/>
            <a:ext cx="5424093" cy="3726512"/>
          </a:xfrm>
          <a:prstGeom prst="rect">
            <a:avLst/>
          </a:prstGeom>
        </p:spPr>
      </p:pic>
      <p:sp>
        <p:nvSpPr>
          <p:cNvPr id="5" name="矩形 4"/>
          <p:cNvSpPr/>
          <p:nvPr/>
        </p:nvSpPr>
        <p:spPr>
          <a:xfrm>
            <a:off x="214478" y="5504335"/>
            <a:ext cx="6238457" cy="523220"/>
          </a:xfrm>
          <a:prstGeom prst="rect">
            <a:avLst/>
          </a:prstGeom>
        </p:spPr>
        <p:txBody>
          <a:bodyPr wrap="square">
            <a:spAutoFit/>
          </a:bodyPr>
          <a:lstStyle/>
          <a:p>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128500" y="1788674"/>
            <a:ext cx="6100491"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任務執行</a:t>
            </a:r>
            <a:r>
              <a:rPr lang="zh-TW" altLang="en-US" sz="2800" b="1" dirty="0">
                <a:solidFill>
                  <a:prstClr val="black"/>
                </a:solidFill>
                <a:latin typeface="微軟正黑體" panose="020B0604030504040204" pitchFamily="34" charset="-120"/>
                <a:ea typeface="微軟正黑體" panose="020B0604030504040204" pitchFamily="34" charset="-120"/>
              </a:rPr>
              <a:t>階段，眼睛直視中央投影的</a:t>
            </a:r>
            <a:r>
              <a:rPr lang="zh-TW" altLang="en-US" sz="2800" b="1" dirty="0" smtClean="0">
                <a:solidFill>
                  <a:prstClr val="black"/>
                </a:solidFill>
                <a:latin typeface="微軟正黑體" panose="020B0604030504040204" pitchFamily="34" charset="-120"/>
                <a:ea typeface="微軟正黑體" panose="020B0604030504040204" pitchFamily="34" charset="-120"/>
              </a:rPr>
              <a:t>目標，並</a:t>
            </a:r>
            <a:r>
              <a:rPr lang="zh-TW" altLang="en-US" sz="2800" b="1" dirty="0">
                <a:solidFill>
                  <a:prstClr val="black"/>
                </a:solidFill>
                <a:latin typeface="微軟正黑體" panose="020B0604030504040204" pitchFamily="34" charset="-120"/>
                <a:ea typeface="微軟正黑體" panose="020B0604030504040204" pitchFamily="34" charset="-120"/>
              </a:rPr>
              <a:t>將</a:t>
            </a:r>
            <a:r>
              <a:rPr lang="zh-TW" altLang="en-US" sz="2800" b="1" dirty="0" smtClean="0">
                <a:solidFill>
                  <a:prstClr val="black"/>
                </a:solidFill>
                <a:latin typeface="微軟正黑體" panose="020B0604030504040204" pitchFamily="34" charset="-120"/>
                <a:ea typeface="微軟正黑體" panose="020B0604030504040204" pitchFamily="34" charset="-120"/>
              </a:rPr>
              <a:t>視線移</a:t>
            </a:r>
            <a:r>
              <a:rPr lang="zh-TW" altLang="en-US" sz="2800" b="1" dirty="0">
                <a:solidFill>
                  <a:prstClr val="black"/>
                </a:solidFill>
                <a:latin typeface="微軟正黑體" panose="020B0604030504040204" pitchFamily="34" charset="-120"/>
                <a:ea typeface="微軟正黑體" panose="020B0604030504040204" pitchFamily="34" charset="-120"/>
              </a:rPr>
              <a:t>向左側或右側的</a:t>
            </a:r>
            <a:r>
              <a:rPr lang="en-US" altLang="zh-TW" sz="2800" b="1" dirty="0">
                <a:solidFill>
                  <a:prstClr val="black"/>
                </a:solidFill>
                <a:latin typeface="微軟正黑體" panose="020B0604030504040204" pitchFamily="34" charset="-120"/>
                <a:ea typeface="微軟正黑體" panose="020B0604030504040204" pitchFamily="34" charset="-120"/>
              </a:rPr>
              <a:t>40</a:t>
            </a:r>
            <a:r>
              <a:rPr lang="zh-TW" altLang="en-US" sz="2800" b="1" dirty="0">
                <a:solidFill>
                  <a:prstClr val="black"/>
                </a:solidFill>
                <a:latin typeface="微軟正黑體" panose="020B0604030504040204" pitchFamily="34" charset="-120"/>
                <a:ea typeface="微軟正黑體" panose="020B0604030504040204" pitchFamily="34" charset="-120"/>
              </a:rPr>
              <a:t>度或</a:t>
            </a:r>
            <a:r>
              <a:rPr lang="en-US" altLang="zh-TW" sz="2800" b="1" dirty="0">
                <a:solidFill>
                  <a:prstClr val="black"/>
                </a:solidFill>
                <a:latin typeface="微軟正黑體" panose="020B0604030504040204" pitchFamily="34" charset="-120"/>
                <a:ea typeface="微軟正黑體" panose="020B0604030504040204" pitchFamily="34" charset="-120"/>
              </a:rPr>
              <a:t>70</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128499" y="3384894"/>
            <a:ext cx="6100491"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目標位置的選擇是根據駕駛者在駕駛時，所需移動頭部的範圍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p:cNvSpPr/>
          <p:nvPr/>
        </p:nvSpPr>
        <p:spPr>
          <a:xfrm>
            <a:off x="128499" y="4666527"/>
            <a:ext cx="6100491"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在視線移動到</a:t>
            </a:r>
            <a:r>
              <a:rPr lang="en-US" altLang="zh-TW" sz="2800" b="1" dirty="0" smtClean="0">
                <a:solidFill>
                  <a:prstClr val="black"/>
                </a:solidFill>
                <a:latin typeface="微軟正黑體" panose="020B0604030504040204" pitchFamily="34" charset="-120"/>
                <a:ea typeface="微軟正黑體" panose="020B0604030504040204" pitchFamily="34" charset="-120"/>
              </a:rPr>
              <a:t>40</a:t>
            </a:r>
            <a:r>
              <a:rPr lang="zh-TW" altLang="en-US" sz="2800" b="1" dirty="0" smtClean="0">
                <a:solidFill>
                  <a:prstClr val="black"/>
                </a:solidFill>
                <a:latin typeface="微軟正黑體" panose="020B0604030504040204" pitchFamily="34" charset="-120"/>
                <a:ea typeface="微軟正黑體" panose="020B0604030504040204" pitchFamily="34" charset="-120"/>
              </a:rPr>
              <a:t>度或</a:t>
            </a:r>
            <a:r>
              <a:rPr lang="en-US" altLang="zh-TW" sz="2800" b="1" dirty="0" smtClean="0">
                <a:solidFill>
                  <a:prstClr val="black"/>
                </a:solidFill>
                <a:latin typeface="微軟正黑體" panose="020B0604030504040204" pitchFamily="34" charset="-120"/>
                <a:ea typeface="微軟正黑體" panose="020B0604030504040204" pitchFamily="34" charset="-120"/>
              </a:rPr>
              <a:t>70</a:t>
            </a:r>
            <a:r>
              <a:rPr lang="zh-TW" altLang="en-US" sz="2800" b="1" dirty="0" smtClean="0">
                <a:solidFill>
                  <a:prstClr val="black"/>
                </a:solidFill>
                <a:latin typeface="微軟正黑體" panose="020B0604030504040204" pitchFamily="34" charset="-120"/>
                <a:ea typeface="微軟正黑體" panose="020B0604030504040204" pitchFamily="34" charset="-120"/>
              </a:rPr>
              <a:t>度之後，目標都會回到中心位置</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214478" y="5726411"/>
            <a:ext cx="10710196"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模擬駕駛時視線觀看交通標誌再回到路面上的情況</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5346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endParaRPr lang="zh-TW" altLang="en-US" sz="3600"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651965" y="2650449"/>
            <a:ext cx="5435598" cy="523220"/>
          </a:xfrm>
          <a:prstGeom prst="rect">
            <a:avLst/>
          </a:prstGeom>
        </p:spPr>
        <p:txBody>
          <a:bodyPr wrap="square">
            <a:spAutoFit/>
          </a:bodyPr>
          <a:lstStyle/>
          <a:p>
            <a:endParaRPr lang="zh-TW" altLang="en-US" sz="2800" b="1" dirty="0">
              <a:solidFill>
                <a:srgbClr val="C00000"/>
              </a:solidFill>
              <a:latin typeface="微軟正黑體" panose="020B0604030504040204" pitchFamily="34" charset="-120"/>
              <a:ea typeface="微軟正黑體" panose="020B0604030504040204" pitchFamily="34" charset="-120"/>
            </a:endParaRPr>
          </a:p>
        </p:txBody>
      </p:sp>
      <p:sp>
        <p:nvSpPr>
          <p:cNvPr id="6" name="矩形 5"/>
          <p:cNvSpPr/>
          <p:nvPr/>
        </p:nvSpPr>
        <p:spPr>
          <a:xfrm>
            <a:off x="128500" y="1788674"/>
            <a:ext cx="6100491" cy="954107"/>
          </a:xfrm>
          <a:prstGeom prst="rect">
            <a:avLst/>
          </a:prstGeom>
        </p:spPr>
        <p:txBody>
          <a:bodyPr wrap="square">
            <a:spAutoFit/>
          </a:bodyPr>
          <a:lstStyle/>
          <a:p>
            <a:pPr marL="457200" indent="-457200">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3</a:t>
            </a:r>
            <a:r>
              <a:rPr lang="zh-TW" altLang="en-US" sz="2800" b="1" dirty="0" smtClean="0">
                <a:solidFill>
                  <a:prstClr val="black"/>
                </a:solidFill>
                <a:latin typeface="微軟正黑體" panose="020B0604030504040204" pitchFamily="34" charset="-120"/>
                <a:ea typeface="微軟正黑體" panose="020B0604030504040204" pitchFamily="34" charset="-120"/>
              </a:rPr>
              <a:t>個不同的呈現方式，每個呈現方式都投影了</a:t>
            </a:r>
            <a:r>
              <a:rPr lang="en-US" altLang="zh-TW" sz="2800" b="1" dirty="0" smtClean="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個不同位置的目標</a:t>
            </a:r>
          </a:p>
        </p:txBody>
      </p:sp>
      <p:sp>
        <p:nvSpPr>
          <p:cNvPr id="19" name="矩形 18"/>
          <p:cNvSpPr/>
          <p:nvPr/>
        </p:nvSpPr>
        <p:spPr>
          <a:xfrm>
            <a:off x="543461" y="2760159"/>
            <a:ext cx="3787907" cy="523220"/>
          </a:xfrm>
          <a:prstGeom prst="rect">
            <a:avLst/>
          </a:prstGeom>
        </p:spPr>
        <p:txBody>
          <a:bodyPr wrap="square">
            <a:spAutoFit/>
          </a:bodyPr>
          <a:lstStyle/>
          <a:p>
            <a:pPr marL="457200" indent="-457200">
              <a:buFont typeface="Wingdings" panose="05000000000000000000" pitchFamily="2" charset="2"/>
              <a:buChar char="ü"/>
            </a:pP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左側</a:t>
            </a:r>
            <a:r>
              <a:rPr lang="en-US" altLang="zh-TW" sz="2800" b="1" dirty="0" smtClean="0">
                <a:solidFill>
                  <a:prstClr val="black"/>
                </a:solidFill>
                <a:latin typeface="微軟正黑體" panose="020B0604030504040204" pitchFamily="34" charset="-120"/>
                <a:ea typeface="微軟正黑體" panose="020B0604030504040204" pitchFamily="34" charset="-120"/>
              </a:rPr>
              <a:t>40</a:t>
            </a:r>
            <a:r>
              <a:rPr lang="zh-TW" altLang="en-US" sz="2800" b="1" dirty="0" smtClean="0">
                <a:solidFill>
                  <a:prstClr val="black"/>
                </a:solidFill>
                <a:latin typeface="微軟正黑體" panose="020B0604030504040204" pitchFamily="34" charset="-120"/>
                <a:ea typeface="微軟正黑體" panose="020B0604030504040204" pitchFamily="34" charset="-120"/>
              </a:rPr>
              <a:t>度 </a:t>
            </a:r>
            <a:r>
              <a:rPr lang="en-US" altLang="zh-TW" sz="2800" b="1" dirty="0" smtClean="0">
                <a:solidFill>
                  <a:prstClr val="black"/>
                </a:solidFill>
                <a:latin typeface="微軟正黑體" panose="020B0604030504040204" pitchFamily="34" charset="-120"/>
                <a:ea typeface="微軟正黑體" panose="020B0604030504040204" pitchFamily="34" charset="-120"/>
              </a:rPr>
              <a:t>or</a:t>
            </a:r>
            <a:r>
              <a:rPr lang="zh-TW" altLang="en-US"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smtClean="0">
                <a:solidFill>
                  <a:prstClr val="black"/>
                </a:solidFill>
                <a:latin typeface="微軟正黑體" panose="020B0604030504040204" pitchFamily="34" charset="-120"/>
                <a:ea typeface="微軟正黑體" panose="020B0604030504040204" pitchFamily="34" charset="-120"/>
              </a:rPr>
              <a:t>70</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p:cNvSpPr/>
          <p:nvPr/>
        </p:nvSpPr>
        <p:spPr>
          <a:xfrm>
            <a:off x="128499" y="4001670"/>
            <a:ext cx="670647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每個呈現</a:t>
            </a:r>
            <a:r>
              <a:rPr lang="zh-TW" altLang="en-US" sz="2800" b="1" dirty="0" smtClean="0">
                <a:solidFill>
                  <a:prstClr val="black"/>
                </a:solidFill>
                <a:latin typeface="微軟正黑體" panose="020B0604030504040204" pitchFamily="34" charset="-120"/>
                <a:ea typeface="微軟正黑體" panose="020B0604030504040204" pitchFamily="34" charset="-120"/>
              </a:rPr>
              <a:t>方式中，每個目標都投影</a:t>
            </a:r>
            <a:r>
              <a:rPr lang="en-US" altLang="zh-TW" sz="2800" b="1" dirty="0" smtClean="0">
                <a:solidFill>
                  <a:prstClr val="black"/>
                </a:solidFill>
                <a:latin typeface="微軟正黑體" panose="020B0604030504040204" pitchFamily="34" charset="-120"/>
                <a:ea typeface="微軟正黑體" panose="020B0604030504040204" pitchFamily="34" charset="-120"/>
              </a:rPr>
              <a:t>3</a:t>
            </a:r>
            <a:r>
              <a:rPr lang="zh-TW" altLang="en-US" sz="2800" b="1" dirty="0" smtClean="0">
                <a:solidFill>
                  <a:prstClr val="black"/>
                </a:solidFill>
                <a:latin typeface="微軟正黑體" panose="020B0604030504040204" pitchFamily="34" charset="-120"/>
                <a:ea typeface="微軟正黑體" panose="020B0604030504040204" pitchFamily="34" charset="-120"/>
              </a:rPr>
              <a:t>次</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以隨機方式呈現</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2558058" y="6044749"/>
            <a:ext cx="7059009"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每位受試者都會有有</a:t>
            </a:r>
            <a:r>
              <a:rPr lang="en-US" altLang="zh-TW" sz="2800" b="1" dirty="0" smtClean="0">
                <a:solidFill>
                  <a:prstClr val="black"/>
                </a:solidFill>
                <a:latin typeface="微軟正黑體" panose="020B0604030504040204" pitchFamily="34" charset="-120"/>
                <a:ea typeface="微軟正黑體" panose="020B0604030504040204" pitchFamily="34" charset="-120"/>
              </a:rPr>
              <a:t>36</a:t>
            </a:r>
            <a:r>
              <a:rPr lang="zh-TW" altLang="en-US" sz="2800" b="1" dirty="0" smtClean="0">
                <a:solidFill>
                  <a:prstClr val="black"/>
                </a:solidFill>
                <a:latin typeface="微軟正黑體" panose="020B0604030504040204" pitchFamily="34" charset="-120"/>
                <a:ea typeface="微軟正黑體" panose="020B0604030504040204" pitchFamily="34" charset="-120"/>
              </a:rPr>
              <a:t>個目標追蹤的測量</a:t>
            </a:r>
            <a:r>
              <a:rPr lang="zh-TW" altLang="en-US" sz="2800" b="1" dirty="0">
                <a:solidFill>
                  <a:prstClr val="black"/>
                </a:solidFill>
                <a:latin typeface="微軟正黑體" panose="020B0604030504040204" pitchFamily="34" charset="-120"/>
                <a:ea typeface="微軟正黑體" panose="020B0604030504040204" pitchFamily="34" charset="-120"/>
              </a:rPr>
              <a:t>值</a:t>
            </a:r>
          </a:p>
        </p:txBody>
      </p:sp>
      <p:sp>
        <p:nvSpPr>
          <p:cNvPr id="18" name="矩形 17"/>
          <p:cNvSpPr/>
          <p:nvPr/>
        </p:nvSpPr>
        <p:spPr>
          <a:xfrm>
            <a:off x="543461" y="3300757"/>
            <a:ext cx="3787907" cy="523220"/>
          </a:xfrm>
          <a:prstGeom prst="rect">
            <a:avLst/>
          </a:prstGeom>
        </p:spPr>
        <p:txBody>
          <a:bodyPr wrap="square">
            <a:spAutoFit/>
          </a:bodyPr>
          <a:lstStyle/>
          <a:p>
            <a:pPr marL="457200" indent="-457200">
              <a:buFont typeface="Wingdings" panose="05000000000000000000" pitchFamily="2" charset="2"/>
              <a:buChar char="ü"/>
            </a:pP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右</a:t>
            </a:r>
            <a:r>
              <a:rPr lang="zh-TW" altLang="en-US" sz="2800" b="1" dirty="0" smtClean="0">
                <a:solidFill>
                  <a:prstClr val="black"/>
                </a:solidFill>
                <a:latin typeface="微軟正黑體" panose="020B0604030504040204" pitchFamily="34" charset="-120"/>
                <a:ea typeface="微軟正黑體" panose="020B0604030504040204" pitchFamily="34" charset="-120"/>
              </a:rPr>
              <a:t>側</a:t>
            </a:r>
            <a:r>
              <a:rPr lang="en-US" altLang="zh-TW" sz="2800" b="1" dirty="0" smtClean="0">
                <a:solidFill>
                  <a:prstClr val="black"/>
                </a:solidFill>
                <a:latin typeface="微軟正黑體" panose="020B0604030504040204" pitchFamily="34" charset="-120"/>
                <a:ea typeface="微軟正黑體" panose="020B0604030504040204" pitchFamily="34" charset="-120"/>
              </a:rPr>
              <a:t>40</a:t>
            </a:r>
            <a:r>
              <a:rPr lang="zh-TW" altLang="en-US" sz="2800" b="1" dirty="0" smtClean="0">
                <a:solidFill>
                  <a:prstClr val="black"/>
                </a:solidFill>
                <a:latin typeface="微軟正黑體" panose="020B0604030504040204" pitchFamily="34" charset="-120"/>
                <a:ea typeface="微軟正黑體" panose="020B0604030504040204" pitchFamily="34" charset="-120"/>
              </a:rPr>
              <a:t>度 </a:t>
            </a:r>
            <a:r>
              <a:rPr lang="en-US" altLang="zh-TW" sz="2800" b="1" dirty="0" smtClean="0">
                <a:solidFill>
                  <a:prstClr val="black"/>
                </a:solidFill>
                <a:latin typeface="微軟正黑體" panose="020B0604030504040204" pitchFamily="34" charset="-120"/>
                <a:ea typeface="微軟正黑體" panose="020B0604030504040204" pitchFamily="34" charset="-120"/>
              </a:rPr>
              <a:t>or</a:t>
            </a:r>
            <a:r>
              <a:rPr lang="zh-TW" altLang="en-US"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smtClean="0">
                <a:solidFill>
                  <a:prstClr val="black"/>
                </a:solidFill>
                <a:latin typeface="微軟正黑體" panose="020B0604030504040204" pitchFamily="34" charset="-120"/>
                <a:ea typeface="微軟正黑體" panose="020B0604030504040204" pitchFamily="34" charset="-120"/>
              </a:rPr>
              <a:t>70</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2" name="矩形 21"/>
          <p:cNvSpPr/>
          <p:nvPr/>
        </p:nvSpPr>
        <p:spPr>
          <a:xfrm>
            <a:off x="205945" y="5066821"/>
            <a:ext cx="670647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每個呈現</a:t>
            </a:r>
            <a:r>
              <a:rPr lang="zh-TW" altLang="en-US" sz="2800" b="1" dirty="0" smtClean="0">
                <a:solidFill>
                  <a:prstClr val="black"/>
                </a:solidFill>
                <a:latin typeface="微軟正黑體" panose="020B0604030504040204" pitchFamily="34" charset="-120"/>
                <a:ea typeface="微軟正黑體" panose="020B0604030504040204" pitchFamily="34" charset="-120"/>
              </a:rPr>
              <a:t>方式之間，都有</a:t>
            </a:r>
            <a:r>
              <a:rPr lang="en-US" altLang="zh-TW" sz="2800" b="1" dirty="0" smtClean="0">
                <a:solidFill>
                  <a:prstClr val="black"/>
                </a:solidFill>
                <a:latin typeface="微軟正黑體" panose="020B0604030504040204" pitchFamily="34" charset="-120"/>
                <a:ea typeface="微軟正黑體" panose="020B0604030504040204" pitchFamily="34" charset="-120"/>
              </a:rPr>
              <a:t>1min</a:t>
            </a:r>
            <a:r>
              <a:rPr lang="zh-TW" altLang="en-US" sz="2800" b="1" dirty="0" smtClean="0">
                <a:solidFill>
                  <a:prstClr val="black"/>
                </a:solidFill>
                <a:latin typeface="微軟正黑體" panose="020B0604030504040204" pitchFamily="34" charset="-120"/>
                <a:ea typeface="微軟正黑體" panose="020B0604030504040204" pitchFamily="34" charset="-120"/>
              </a:rPr>
              <a:t>的休息時間</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3" name="圖片 22"/>
          <p:cNvPicPr>
            <a:picLocks noChangeAspect="1"/>
          </p:cNvPicPr>
          <p:nvPr/>
        </p:nvPicPr>
        <p:blipFill>
          <a:blip r:embed="rId3"/>
          <a:stretch>
            <a:fillRect/>
          </a:stretch>
        </p:blipFill>
        <p:spPr>
          <a:xfrm>
            <a:off x="6611028" y="1741732"/>
            <a:ext cx="5424093" cy="3726512"/>
          </a:xfrm>
          <a:prstGeom prst="rect">
            <a:avLst/>
          </a:prstGeom>
        </p:spPr>
      </p:pic>
    </p:spTree>
    <p:extLst>
      <p:ext uri="{BB962C8B-B14F-4D97-AF65-F5344CB8AC3E}">
        <p14:creationId xmlns:p14="http://schemas.microsoft.com/office/powerpoint/2010/main" val="2892223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字方塊 16"/>
          <p:cNvSpPr txBox="1"/>
          <p:nvPr/>
        </p:nvSpPr>
        <p:spPr>
          <a:xfrm>
            <a:off x="627016" y="561703"/>
            <a:ext cx="11564983"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endParaRPr lang="zh-TW" altLang="en-US" sz="4000"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0" y="1481939"/>
            <a:ext cx="10634542" cy="954107"/>
          </a:xfrm>
          <a:prstGeom prst="rect">
            <a:avLst/>
          </a:prstGeom>
        </p:spPr>
        <p:txBody>
          <a:bodyPr wrap="square">
            <a:spAutoFit/>
          </a:bodyPr>
          <a:lstStyle/>
          <a:p>
            <a:pPr marL="457200" indent="-457200">
              <a:buFont typeface="Wingdings" panose="05000000000000000000" pitchFamily="2" charset="2"/>
              <a:buChar char="n"/>
            </a:pPr>
            <a:r>
              <a:rPr lang="zh-TW" altLang="en-US" sz="2800" b="1" dirty="0">
                <a:solidFill>
                  <a:prstClr val="black"/>
                </a:solidFill>
                <a:latin typeface="微軟正黑體" panose="020B0604030504040204" pitchFamily="34" charset="-120"/>
                <a:ea typeface="微軟正黑體" panose="020B0604030504040204" pitchFamily="34" charset="-120"/>
              </a:rPr>
              <a:t>反應</a:t>
            </a:r>
            <a:r>
              <a:rPr lang="zh-TW" altLang="en-US" sz="2800" b="1" dirty="0" smtClean="0">
                <a:solidFill>
                  <a:prstClr val="black"/>
                </a:solidFill>
                <a:latin typeface="微軟正黑體" panose="020B0604030504040204" pitchFamily="34" charset="-120"/>
                <a:ea typeface="微軟正黑體" panose="020B0604030504040204" pitchFamily="34" charset="-120"/>
              </a:rPr>
              <a:t>時間</a:t>
            </a:r>
            <a:r>
              <a:rPr lang="en-US" altLang="zh-TW" sz="2800" b="1" dirty="0">
                <a:solidFill>
                  <a:prstClr val="black"/>
                </a:solidFill>
                <a:latin typeface="微軟正黑體" panose="020B0604030504040204" pitchFamily="34" charset="-120"/>
                <a:ea typeface="微軟正黑體" panose="020B0604030504040204" pitchFamily="34" charset="-120"/>
              </a:rPr>
              <a:t>(Response Time ,</a:t>
            </a:r>
            <a:r>
              <a:rPr lang="en-US" altLang="zh-TW" sz="2800" b="1" dirty="0" smtClean="0">
                <a:solidFill>
                  <a:prstClr val="black"/>
                </a:solidFill>
                <a:latin typeface="微軟正黑體" panose="020B0604030504040204" pitchFamily="34" charset="-120"/>
                <a:ea typeface="微軟正黑體" panose="020B0604030504040204" pitchFamily="34" charset="-120"/>
              </a:rPr>
              <a:t>RT</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：眼睛或頭部</a:t>
            </a:r>
            <a:r>
              <a:rPr lang="zh-TW" altLang="en-US" sz="2800" b="1" dirty="0">
                <a:solidFill>
                  <a:prstClr val="black"/>
                </a:solidFill>
                <a:latin typeface="微軟正黑體" panose="020B0604030504040204" pitchFamily="34" charset="-120"/>
                <a:ea typeface="微軟正黑體" panose="020B0604030504040204" pitchFamily="34" charset="-120"/>
              </a:rPr>
              <a:t>移位的起始時間，以秒為單位</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0" y="2575346"/>
            <a:ext cx="11933952" cy="954107"/>
          </a:xfrm>
          <a:prstGeom prst="rect">
            <a:avLst/>
          </a:prstGeom>
        </p:spPr>
        <p:txBody>
          <a:bodyPr wrap="square">
            <a:spAutoFit/>
          </a:bodyPr>
          <a:lstStyle/>
          <a:p>
            <a:pPr marL="457200" indent="-457200">
              <a:buFont typeface="Wingdings" panose="05000000000000000000" pitchFamily="2" charset="2"/>
              <a:buChar char="n"/>
            </a:pPr>
            <a:r>
              <a:rPr lang="zh-TW" altLang="en-US" sz="2800" b="1" dirty="0">
                <a:solidFill>
                  <a:prstClr val="black"/>
                </a:solidFill>
                <a:latin typeface="微軟正黑體" panose="020B0604030504040204" pitchFamily="34" charset="-120"/>
                <a:ea typeface="微軟正黑體" panose="020B0604030504040204" pitchFamily="34" charset="-120"/>
              </a:rPr>
              <a:t>到達目標的</a:t>
            </a:r>
            <a:r>
              <a:rPr lang="zh-TW" altLang="en-US" sz="2800" b="1" dirty="0" smtClean="0">
                <a:solidFill>
                  <a:prstClr val="black"/>
                </a:solidFill>
                <a:latin typeface="微軟正黑體" panose="020B0604030504040204" pitchFamily="34" charset="-120"/>
                <a:ea typeface="微軟正黑體" panose="020B0604030504040204" pitchFamily="34" charset="-120"/>
              </a:rPr>
              <a:t>時間</a:t>
            </a:r>
            <a:r>
              <a:rPr lang="en-US" altLang="zh-TW" sz="2800" b="1" dirty="0">
                <a:solidFill>
                  <a:prstClr val="black"/>
                </a:solidFill>
                <a:latin typeface="微軟正黑體" panose="020B0604030504040204" pitchFamily="34" charset="-120"/>
                <a:ea typeface="微軟正黑體" panose="020B0604030504040204" pitchFamily="34" charset="-120"/>
              </a:rPr>
              <a:t>(Time to </a:t>
            </a:r>
            <a:r>
              <a:rPr lang="en-US" altLang="zh-TW" sz="2800" b="1" dirty="0" smtClean="0">
                <a:solidFill>
                  <a:prstClr val="black"/>
                </a:solidFill>
                <a:latin typeface="微軟正黑體" panose="020B0604030504040204" pitchFamily="34" charset="-120"/>
                <a:ea typeface="微軟正黑體" panose="020B0604030504040204" pitchFamily="34" charset="-120"/>
              </a:rPr>
              <a:t>Target , </a:t>
            </a:r>
            <a:r>
              <a:rPr lang="en-US" altLang="zh-TW" sz="2800" b="1" dirty="0">
                <a:solidFill>
                  <a:prstClr val="black"/>
                </a:solidFill>
                <a:latin typeface="微軟正黑體" panose="020B0604030504040204" pitchFamily="34" charset="-120"/>
                <a:ea typeface="微軟正黑體" panose="020B0604030504040204" pitchFamily="34" charset="-120"/>
              </a:rPr>
              <a:t>TT)</a:t>
            </a:r>
            <a:r>
              <a:rPr lang="zh-TW" altLang="en-US" sz="2800" b="1" dirty="0" smtClean="0">
                <a:solidFill>
                  <a:prstClr val="black"/>
                </a:solidFill>
                <a:latin typeface="微軟正黑體" panose="020B0604030504040204" pitchFamily="34" charset="-120"/>
                <a:ea typeface="微軟正黑體" panose="020B0604030504040204" pitchFamily="34" charset="-120"/>
              </a:rPr>
              <a:t>：眼睛</a:t>
            </a:r>
            <a:r>
              <a:rPr lang="zh-TW" altLang="en-US" sz="2800" b="1" dirty="0">
                <a:solidFill>
                  <a:prstClr val="black"/>
                </a:solidFill>
                <a:latin typeface="微軟正黑體" panose="020B0604030504040204" pitchFamily="34" charset="-120"/>
                <a:ea typeface="微軟正黑體" panose="020B0604030504040204" pitchFamily="34" charset="-120"/>
              </a:rPr>
              <a:t>或</a:t>
            </a:r>
            <a:r>
              <a:rPr lang="zh-TW" altLang="en-US" sz="2800" b="1" dirty="0" smtClean="0">
                <a:solidFill>
                  <a:prstClr val="black"/>
                </a:solidFill>
                <a:latin typeface="微軟正黑體" panose="020B0604030504040204" pitchFamily="34" charset="-120"/>
                <a:ea typeface="微軟正黑體" panose="020B0604030504040204" pitchFamily="34" charset="-120"/>
              </a:rPr>
              <a:t>頭部</a:t>
            </a:r>
            <a:r>
              <a:rPr lang="zh-TW" altLang="en-US" sz="2800" b="1" dirty="0">
                <a:solidFill>
                  <a:prstClr val="black"/>
                </a:solidFill>
                <a:latin typeface="微軟正黑體" panose="020B0604030504040204" pitchFamily="34" charset="-120"/>
                <a:ea typeface="微軟正黑體" panose="020B0604030504040204" pitchFamily="34" charset="-120"/>
              </a:rPr>
              <a:t>移動到目標點的時間，以秒為單位</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grpSp>
        <p:nvGrpSpPr>
          <p:cNvPr id="6" name="群組 5"/>
          <p:cNvGrpSpPr/>
          <p:nvPr/>
        </p:nvGrpSpPr>
        <p:grpSpPr>
          <a:xfrm>
            <a:off x="457887" y="4793482"/>
            <a:ext cx="11430000" cy="1355703"/>
            <a:chOff x="315497" y="4074274"/>
            <a:chExt cx="10753556" cy="1355703"/>
          </a:xfrm>
        </p:grpSpPr>
        <p:sp>
          <p:nvSpPr>
            <p:cNvPr id="7" name="矩形 6"/>
            <p:cNvSpPr/>
            <p:nvPr/>
          </p:nvSpPr>
          <p:spPr>
            <a:xfrm>
              <a:off x="502596" y="4293893"/>
              <a:ext cx="10359418"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為了估計</a:t>
              </a:r>
              <a:r>
                <a:rPr lang="zh-TW" altLang="en-US" sz="2800" b="1" dirty="0" smtClean="0">
                  <a:solidFill>
                    <a:prstClr val="black"/>
                  </a:solidFill>
                  <a:latin typeface="微軟正黑體" panose="020B0604030504040204" pitchFamily="34" charset="-120"/>
                  <a:ea typeface="微軟正黑體" panose="020B0604030504040204" pitchFamily="34" charset="-120"/>
                </a:rPr>
                <a:t>眼睛、頭部和身體軀幹在改變目標點上，其</a:t>
              </a:r>
              <a:r>
                <a:rPr lang="zh-TW" altLang="en-US" sz="2800" b="1" dirty="0" smtClean="0">
                  <a:solidFill>
                    <a:schemeClr val="accent2">
                      <a:lumMod val="75000"/>
                    </a:schemeClr>
                  </a:solidFill>
                  <a:latin typeface="微軟正黑體" panose="020B0604030504040204" pitchFamily="34" charset="-120"/>
                  <a:ea typeface="微軟正黑體" panose="020B0604030504040204" pitchFamily="34" charset="-120"/>
                </a:rPr>
                <a:t>同步移動的數據</a:t>
              </a:r>
              <a:r>
                <a:rPr lang="zh-TW" altLang="en-US" sz="2800" b="1" dirty="0" smtClean="0">
                  <a:solidFill>
                    <a:prstClr val="black"/>
                  </a:solidFill>
                  <a:latin typeface="微軟正黑體" panose="020B0604030504040204" pitchFamily="34" charset="-120"/>
                  <a:ea typeface="微軟正黑體" panose="020B0604030504040204" pitchFamily="34" charset="-120"/>
                </a:rPr>
                <a:t>，使用</a:t>
              </a:r>
              <a:r>
                <a:rPr lang="en-US" altLang="zh-TW" sz="2800" b="1" dirty="0">
                  <a:solidFill>
                    <a:schemeClr val="accent2">
                      <a:lumMod val="75000"/>
                    </a:schemeClr>
                  </a:solidFill>
                  <a:latin typeface="微軟正黑體" panose="020B0604030504040204" pitchFamily="34" charset="-120"/>
                  <a:ea typeface="微軟正黑體" panose="020B0604030504040204" pitchFamily="34" charset="-120"/>
                </a:rPr>
                <a:t>MATLAB (2012a</a:t>
              </a:r>
              <a:r>
                <a:rPr lang="en-US" altLang="zh-TW" sz="2800" b="1" dirty="0" smtClean="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800" b="1" dirty="0" smtClean="0">
                  <a:solidFill>
                    <a:schemeClr val="accent2">
                      <a:lumMod val="75000"/>
                    </a:schemeClr>
                  </a:solidFill>
                  <a:latin typeface="微軟正黑體" panose="020B0604030504040204" pitchFamily="34" charset="-120"/>
                  <a:ea typeface="微軟正黑體" panose="020B0604030504040204" pitchFamily="34" charset="-120"/>
                </a:rPr>
                <a:t>的圖形使用者介面</a:t>
              </a:r>
              <a:r>
                <a:rPr lang="en-US" altLang="zh-TW" sz="2800" b="1" dirty="0" smtClean="0">
                  <a:solidFill>
                    <a:schemeClr val="accent2">
                      <a:lumMod val="75000"/>
                    </a:schemeClr>
                  </a:solidFill>
                  <a:latin typeface="微軟正黑體" panose="020B0604030504040204" pitchFamily="34" charset="-120"/>
                  <a:ea typeface="微軟正黑體" panose="020B0604030504040204" pitchFamily="34" charset="-120"/>
                </a:rPr>
                <a:t>(GUI)</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8" name="圓角矩形 7"/>
            <p:cNvSpPr/>
            <p:nvPr/>
          </p:nvSpPr>
          <p:spPr>
            <a:xfrm>
              <a:off x="315497" y="4074274"/>
              <a:ext cx="10753556" cy="1355703"/>
            </a:xfrm>
            <a:prstGeom prst="roundRect">
              <a:avLst/>
            </a:prstGeom>
            <a:noFill/>
            <a:ln w="76200">
              <a:solidFill>
                <a:srgbClr val="F7C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0" name="矩形 9"/>
          <p:cNvSpPr/>
          <p:nvPr/>
        </p:nvSpPr>
        <p:spPr>
          <a:xfrm>
            <a:off x="29739" y="3668754"/>
            <a:ext cx="10802984" cy="954107"/>
          </a:xfrm>
          <a:prstGeom prst="rect">
            <a:avLst/>
          </a:prstGeom>
        </p:spPr>
        <p:txBody>
          <a:bodyPr wrap="square">
            <a:spAutoFit/>
          </a:bodyPr>
          <a:lstStyle/>
          <a:p>
            <a:pPr marL="457200" indent="-457200">
              <a:buFont typeface="Wingdings" panose="05000000000000000000" pitchFamily="2" charset="2"/>
              <a:buChar char="n"/>
            </a:pPr>
            <a:r>
              <a:rPr lang="zh-TW" altLang="en-US" sz="2800" b="1" dirty="0">
                <a:solidFill>
                  <a:prstClr val="black"/>
                </a:solidFill>
                <a:latin typeface="微軟正黑體" panose="020B0604030504040204" pitchFamily="34" charset="-120"/>
                <a:ea typeface="微軟正黑體" panose="020B0604030504040204" pitchFamily="34" charset="-120"/>
              </a:rPr>
              <a:t>眼睛、頭部和身體軀幹的移動程度：眼睛和頭部移動到目標時，</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個部位的移動程度</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7273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字方塊 16"/>
          <p:cNvSpPr txBox="1"/>
          <p:nvPr/>
        </p:nvSpPr>
        <p:spPr>
          <a:xfrm>
            <a:off x="627016" y="561703"/>
            <a:ext cx="11564983"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endParaRPr lang="zh-TW" altLang="en-US" sz="4000"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216568" y="3072119"/>
            <a:ext cx="3041761" cy="523220"/>
          </a:xfrm>
          <a:prstGeom prst="rect">
            <a:avLst/>
          </a:prstGeom>
        </p:spPr>
        <p:txBody>
          <a:bodyPr wrap="square">
            <a:spAutoFit/>
          </a:bodyPr>
          <a:lstStyle/>
          <a:p>
            <a:pPr marL="457200" indent="-457200">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X</a:t>
            </a:r>
            <a:r>
              <a:rPr lang="zh-TW" altLang="en-US" sz="2800" b="1" dirty="0" smtClean="0">
                <a:solidFill>
                  <a:prstClr val="black"/>
                </a:solidFill>
                <a:latin typeface="微軟正黑體" panose="020B0604030504040204" pitchFamily="34" charset="-120"/>
                <a:ea typeface="微軟正黑體" panose="020B0604030504040204" pitchFamily="34" charset="-120"/>
              </a:rPr>
              <a:t>軸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 時間</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秒</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3258329" y="1867993"/>
            <a:ext cx="8325573" cy="4990007"/>
          </a:xfrm>
          <a:prstGeom prst="rect">
            <a:avLst/>
          </a:prstGeom>
        </p:spPr>
      </p:pic>
      <p:sp>
        <p:nvSpPr>
          <p:cNvPr id="11" name="矩形 10"/>
          <p:cNvSpPr/>
          <p:nvPr/>
        </p:nvSpPr>
        <p:spPr>
          <a:xfrm>
            <a:off x="216568" y="3595339"/>
            <a:ext cx="3346153" cy="523220"/>
          </a:xfrm>
          <a:prstGeom prst="rect">
            <a:avLst/>
          </a:prstGeom>
        </p:spPr>
        <p:txBody>
          <a:bodyPr wrap="square">
            <a:spAutoFit/>
          </a:bodyPr>
          <a:lstStyle/>
          <a:p>
            <a:pPr marL="457200" indent="-457200">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Y</a:t>
            </a:r>
            <a:r>
              <a:rPr lang="zh-TW" altLang="en-US" sz="2800" b="1" dirty="0" smtClean="0">
                <a:solidFill>
                  <a:prstClr val="black"/>
                </a:solidFill>
                <a:latin typeface="微軟正黑體" panose="020B0604030504040204" pitchFamily="34" charset="-120"/>
                <a:ea typeface="微軟正黑體" panose="020B0604030504040204" pitchFamily="34" charset="-120"/>
              </a:rPr>
              <a:t>軸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 移動</a:t>
            </a:r>
            <a:r>
              <a:rPr lang="zh-TW" altLang="en-US" sz="2800" b="1" dirty="0">
                <a:solidFill>
                  <a:prstClr val="black"/>
                </a:solidFill>
                <a:latin typeface="微軟正黑體" panose="020B0604030504040204" pitchFamily="34" charset="-120"/>
                <a:ea typeface="微軟正黑體" panose="020B0604030504040204" pitchFamily="34" charset="-120"/>
              </a:rPr>
              <a:t>角度</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1608907" y="1423616"/>
            <a:ext cx="9601200"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目標移動在</a:t>
            </a:r>
            <a:r>
              <a:rPr lang="en-US" altLang="zh-TW" sz="2800" b="1" dirty="0" smtClean="0">
                <a:solidFill>
                  <a:prstClr val="black"/>
                </a:solidFill>
                <a:latin typeface="微軟正黑體" panose="020B0604030504040204" pitchFamily="34" charset="-120"/>
                <a:ea typeface="微軟正黑體" panose="020B0604030504040204" pitchFamily="34" charset="-120"/>
              </a:rPr>
              <a:t>40</a:t>
            </a:r>
            <a:r>
              <a:rPr lang="zh-TW" altLang="en-US" sz="2800" b="1" dirty="0" smtClean="0">
                <a:solidFill>
                  <a:prstClr val="black"/>
                </a:solidFill>
                <a:latin typeface="微軟正黑體" panose="020B0604030504040204" pitchFamily="34" charset="-120"/>
                <a:ea typeface="微軟正黑體" panose="020B0604030504040204" pitchFamily="34" charset="-120"/>
              </a:rPr>
              <a:t>度的位置其</a:t>
            </a:r>
            <a:r>
              <a:rPr lang="zh-TW" altLang="en-US" sz="2800" b="1" dirty="0">
                <a:solidFill>
                  <a:prstClr val="black"/>
                </a:solidFill>
                <a:latin typeface="微軟正黑體" panose="020B0604030504040204" pitchFamily="34" charset="-120"/>
                <a:ea typeface="微軟正黑體" panose="020B0604030504040204" pitchFamily="34" charset="-120"/>
              </a:rPr>
              <a:t>眼睛、頭部和身體</a:t>
            </a:r>
            <a:r>
              <a:rPr lang="zh-TW" altLang="en-US" sz="2800" b="1" dirty="0" smtClean="0">
                <a:solidFill>
                  <a:prstClr val="black"/>
                </a:solidFill>
                <a:latin typeface="微軟正黑體" panose="020B0604030504040204" pitchFamily="34" charset="-120"/>
                <a:ea typeface="微軟正黑體" panose="020B0604030504040204" pitchFamily="34" charset="-120"/>
              </a:rPr>
              <a:t>軀幹的移動程度</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32962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pic>
        <p:nvPicPr>
          <p:cNvPr id="3" name="圖片 2"/>
          <p:cNvPicPr>
            <a:picLocks noChangeAspect="1"/>
          </p:cNvPicPr>
          <p:nvPr/>
        </p:nvPicPr>
        <p:blipFill>
          <a:blip r:embed="rId3"/>
          <a:stretch>
            <a:fillRect/>
          </a:stretch>
        </p:blipFill>
        <p:spPr>
          <a:xfrm>
            <a:off x="6136395" y="977200"/>
            <a:ext cx="5846556" cy="5086715"/>
          </a:xfrm>
          <a:prstGeom prst="rect">
            <a:avLst/>
          </a:prstGeom>
        </p:spPr>
      </p:pic>
      <p:sp>
        <p:nvSpPr>
          <p:cNvPr id="11" name="矩形 10"/>
          <p:cNvSpPr/>
          <p:nvPr/>
        </p:nvSpPr>
        <p:spPr>
          <a:xfrm>
            <a:off x="168442" y="2774200"/>
            <a:ext cx="5744010" cy="954107"/>
          </a:xfrm>
          <a:prstGeom prst="rect">
            <a:avLst/>
          </a:prstGeom>
        </p:spPr>
        <p:txBody>
          <a:bodyPr wrap="square">
            <a:spAutoFit/>
          </a:bodyPr>
          <a:lstStyle/>
          <a:p>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組比</a:t>
            </a:r>
            <a:r>
              <a:rPr lang="zh-TW" altLang="en-US" sz="2800" b="1" dirty="0">
                <a:solidFill>
                  <a:prstClr val="black"/>
                </a:solidFill>
                <a:latin typeface="微軟正黑體" panose="020B0604030504040204" pitchFamily="34" charset="-120"/>
                <a:ea typeface="微軟正黑體" panose="020B0604030504040204" pitchFamily="34" charset="-120"/>
              </a:rPr>
              <a:t>健康對照</a:t>
            </a:r>
            <a:r>
              <a:rPr lang="zh-TW" altLang="en-US" sz="2800" b="1" dirty="0" smtClean="0">
                <a:solidFill>
                  <a:prstClr val="black"/>
                </a:solidFill>
                <a:latin typeface="微軟正黑體" panose="020B0604030504040204" pitchFamily="34" charset="-120"/>
                <a:ea typeface="微軟正黑體" panose="020B0604030504040204" pitchFamily="34" charset="-120"/>
              </a:rPr>
              <a:t>組在眼睛和頭部的</a:t>
            </a:r>
            <a:r>
              <a:rPr lang="zh-TW" altLang="en-US" sz="2800" b="1" dirty="0" smtClean="0">
                <a:solidFill>
                  <a:schemeClr val="accent2">
                    <a:lumMod val="75000"/>
                  </a:schemeClr>
                </a:solidFill>
                <a:latin typeface="微軟正黑體" panose="020B0604030504040204" pitchFamily="34" charset="-120"/>
                <a:ea typeface="微軟正黑體" panose="020B0604030504040204" pitchFamily="34" charset="-120"/>
              </a:rPr>
              <a:t>反應</a:t>
            </a:r>
            <a:r>
              <a:rPr lang="zh-TW" altLang="en-US" sz="2800" b="1" dirty="0">
                <a:solidFill>
                  <a:schemeClr val="accent2">
                    <a:lumMod val="75000"/>
                  </a:schemeClr>
                </a:solidFill>
                <a:latin typeface="微軟正黑體" panose="020B0604030504040204" pitchFamily="34" charset="-120"/>
                <a:ea typeface="微軟正黑體" panose="020B0604030504040204" pitchFamily="34" charset="-120"/>
              </a:rPr>
              <a:t>時間</a:t>
            </a:r>
            <a:r>
              <a:rPr lang="zh-TW" altLang="en-US" sz="2800" b="1" dirty="0">
                <a:solidFill>
                  <a:prstClr val="black"/>
                </a:solidFill>
                <a:latin typeface="微軟正黑體" panose="020B0604030504040204" pitchFamily="34" charset="-120"/>
                <a:ea typeface="微軟正黑體" panose="020B0604030504040204" pitchFamily="34" charset="-120"/>
              </a:rPr>
              <a:t>還慢（</a:t>
            </a:r>
            <a:r>
              <a:rPr lang="en-US" altLang="zh-TW" sz="2800" b="1" dirty="0">
                <a:solidFill>
                  <a:prstClr val="black"/>
                </a:solidFill>
                <a:latin typeface="微軟正黑體" panose="020B0604030504040204" pitchFamily="34" charset="-120"/>
                <a:ea typeface="微軟正黑體" panose="020B0604030504040204" pitchFamily="34" charset="-120"/>
              </a:rPr>
              <a:t>p &lt;0.01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16" name="矩形 15"/>
          <p:cNvSpPr/>
          <p:nvPr/>
        </p:nvSpPr>
        <p:spPr>
          <a:xfrm>
            <a:off x="3735498" y="6063915"/>
            <a:ext cx="7237301"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離群值與箱型圖的框高</a:t>
            </a:r>
            <a:r>
              <a:rPr lang="zh-TW" altLang="en-US" sz="2800" b="1" dirty="0">
                <a:solidFill>
                  <a:prstClr val="black"/>
                </a:solidFill>
                <a:latin typeface="微軟正黑體" panose="020B0604030504040204" pitchFamily="34" charset="-120"/>
                <a:ea typeface="微軟正黑體" panose="020B0604030504040204" pitchFamily="34" charset="-120"/>
              </a:rPr>
              <a:t>偏離量超過</a:t>
            </a:r>
            <a:r>
              <a:rPr lang="en-US" altLang="zh-TW" sz="2800" b="1" dirty="0" smtClean="0">
                <a:solidFill>
                  <a:prstClr val="black"/>
                </a:solidFill>
                <a:latin typeface="微軟正黑體" panose="020B0604030504040204" pitchFamily="34" charset="-120"/>
                <a:ea typeface="微軟正黑體" panose="020B0604030504040204" pitchFamily="34" charset="-120"/>
              </a:rPr>
              <a:t>1.5</a:t>
            </a:r>
            <a:r>
              <a:rPr lang="zh-TW" altLang="en-US" sz="2800" b="1" dirty="0" smtClean="0">
                <a:solidFill>
                  <a:prstClr val="black"/>
                </a:solidFill>
                <a:latin typeface="微軟正黑體" panose="020B0604030504040204" pitchFamily="34" charset="-120"/>
                <a:ea typeface="微軟正黑體" panose="020B0604030504040204" pitchFamily="34" charset="-120"/>
              </a:rPr>
              <a:t>倍以上</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4" name="圓角矩形 3"/>
          <p:cNvSpPr/>
          <p:nvPr/>
        </p:nvSpPr>
        <p:spPr>
          <a:xfrm>
            <a:off x="6833937" y="4326681"/>
            <a:ext cx="353469" cy="108753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2694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21752" y="2774200"/>
            <a:ext cx="5912452" cy="954107"/>
          </a:xfrm>
          <a:prstGeom prst="rect">
            <a:avLst/>
          </a:prstGeom>
        </p:spPr>
        <p:txBody>
          <a:bodyPr wrap="square">
            <a:spAutoFit/>
          </a:bodyPr>
          <a:lstStyle/>
          <a:p>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組比</a:t>
            </a:r>
            <a:r>
              <a:rPr lang="zh-TW" altLang="en-US" sz="2800" b="1" dirty="0">
                <a:solidFill>
                  <a:prstClr val="black"/>
                </a:solidFill>
                <a:latin typeface="微軟正黑體" panose="020B0604030504040204" pitchFamily="34" charset="-120"/>
                <a:ea typeface="微軟正黑體" panose="020B0604030504040204" pitchFamily="34" charset="-120"/>
              </a:rPr>
              <a:t>健康對照</a:t>
            </a:r>
            <a:r>
              <a:rPr lang="zh-TW" altLang="en-US" sz="2800" b="1" dirty="0" smtClean="0">
                <a:solidFill>
                  <a:prstClr val="black"/>
                </a:solidFill>
                <a:latin typeface="微軟正黑體" panose="020B0604030504040204" pitchFamily="34" charset="-120"/>
                <a:ea typeface="微軟正黑體" panose="020B0604030504040204" pitchFamily="34" charset="-120"/>
              </a:rPr>
              <a:t>組</a:t>
            </a: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latin typeface="微軟正黑體" panose="020B0604030504040204" pitchFamily="34" charset="-120"/>
                <a:ea typeface="微軟正黑體" panose="020B0604030504040204" pitchFamily="34" charset="-120"/>
              </a:rPr>
              <a:t>眼睛和</a:t>
            </a:r>
            <a:r>
              <a:rPr lang="zh-TW" altLang="en-US" sz="2800" b="1" dirty="0" smtClean="0">
                <a:solidFill>
                  <a:prstClr val="black"/>
                </a:solidFill>
                <a:latin typeface="微軟正黑體" panose="020B0604030504040204" pitchFamily="34" charset="-120"/>
                <a:ea typeface="微軟正黑體" panose="020B0604030504040204" pitchFamily="34" charset="-120"/>
              </a:rPr>
              <a:t>頭部</a:t>
            </a:r>
            <a:r>
              <a:rPr lang="zh-TW" altLang="en-US" sz="2800" b="1" dirty="0" smtClean="0">
                <a:solidFill>
                  <a:schemeClr val="accent2">
                    <a:lumMod val="75000"/>
                  </a:schemeClr>
                </a:solidFill>
                <a:latin typeface="微軟正黑體" panose="020B0604030504040204" pitchFamily="34" charset="-120"/>
                <a:ea typeface="微軟正黑體" panose="020B0604030504040204" pitchFamily="34" charset="-120"/>
              </a:rPr>
              <a:t>抵達目標點的時間</a:t>
            </a:r>
            <a:r>
              <a:rPr lang="zh-TW" altLang="en-US" sz="2800" b="1" dirty="0">
                <a:solidFill>
                  <a:prstClr val="black"/>
                </a:solidFill>
                <a:latin typeface="微軟正黑體" panose="020B0604030504040204" pitchFamily="34" charset="-120"/>
                <a:ea typeface="微軟正黑體" panose="020B0604030504040204" pitchFamily="34" charset="-120"/>
              </a:rPr>
              <a:t>還慢（</a:t>
            </a:r>
            <a:r>
              <a:rPr lang="en-US" altLang="zh-TW" sz="2800" b="1" dirty="0">
                <a:solidFill>
                  <a:prstClr val="black"/>
                </a:solidFill>
                <a:latin typeface="微軟正黑體" panose="020B0604030504040204" pitchFamily="34" charset="-120"/>
                <a:ea typeface="微軟正黑體" panose="020B0604030504040204" pitchFamily="34" charset="-120"/>
              </a:rPr>
              <a:t>p≤0.05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16" name="矩形 15"/>
          <p:cNvSpPr/>
          <p:nvPr/>
        </p:nvSpPr>
        <p:spPr>
          <a:xfrm>
            <a:off x="3735498" y="6063915"/>
            <a:ext cx="6868875"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離群值與箱型圖的</a:t>
            </a:r>
            <a:r>
              <a:rPr lang="zh-TW" altLang="en-US" sz="2800" b="1" dirty="0">
                <a:solidFill>
                  <a:prstClr val="black"/>
                </a:solidFill>
                <a:latin typeface="微軟正黑體" panose="020B0604030504040204" pitchFamily="34" charset="-120"/>
                <a:ea typeface="微軟正黑體" panose="020B0604030504040204" pitchFamily="34" charset="-120"/>
              </a:rPr>
              <a:t>框高</a:t>
            </a:r>
            <a:r>
              <a:rPr lang="zh-TW" altLang="en-US" sz="2800" b="1" dirty="0" smtClean="0">
                <a:solidFill>
                  <a:prstClr val="black"/>
                </a:solidFill>
                <a:latin typeface="微軟正黑體" panose="020B0604030504040204" pitchFamily="34" charset="-120"/>
                <a:ea typeface="微軟正黑體" panose="020B0604030504040204" pitchFamily="34" charset="-120"/>
              </a:rPr>
              <a:t>偏離量超過</a:t>
            </a:r>
            <a:r>
              <a:rPr lang="en-US" altLang="zh-TW" sz="2800" b="1" dirty="0" smtClean="0">
                <a:solidFill>
                  <a:prstClr val="black"/>
                </a:solidFill>
                <a:latin typeface="微軟正黑體" panose="020B0604030504040204" pitchFamily="34" charset="-120"/>
                <a:ea typeface="微軟正黑體" panose="020B0604030504040204" pitchFamily="34" charset="-120"/>
              </a:rPr>
              <a:t>3</a:t>
            </a:r>
            <a:r>
              <a:rPr lang="zh-TW" altLang="en-US" sz="2800" b="1" dirty="0" smtClean="0">
                <a:solidFill>
                  <a:prstClr val="black"/>
                </a:solidFill>
                <a:latin typeface="微軟正黑體" panose="020B0604030504040204" pitchFamily="34" charset="-120"/>
                <a:ea typeface="微軟正黑體" panose="020B0604030504040204" pitchFamily="34" charset="-120"/>
              </a:rPr>
              <a:t>倍以上</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6134204" y="977201"/>
            <a:ext cx="5844236" cy="4980398"/>
          </a:xfrm>
          <a:prstGeom prst="rect">
            <a:avLst/>
          </a:prstGeom>
        </p:spPr>
      </p:pic>
      <p:sp>
        <p:nvSpPr>
          <p:cNvPr id="8" name="圓角矩形 7"/>
          <p:cNvSpPr/>
          <p:nvPr/>
        </p:nvSpPr>
        <p:spPr>
          <a:xfrm>
            <a:off x="10202779" y="1995728"/>
            <a:ext cx="353469" cy="108753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282409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392095" y="1560076"/>
            <a:ext cx="5912452" cy="1384995"/>
          </a:xfrm>
          <a:prstGeom prst="rect">
            <a:avLst/>
          </a:prstGeom>
        </p:spPr>
        <p:txBody>
          <a:bodyPr wrap="square">
            <a:spAutoFit/>
          </a:bodyPr>
          <a:lstStyle/>
          <a:p>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組與健康</a:t>
            </a:r>
            <a:r>
              <a:rPr lang="zh-TW" altLang="en-US" sz="2800" b="1" dirty="0">
                <a:solidFill>
                  <a:prstClr val="black"/>
                </a:solidFill>
                <a:latin typeface="微軟正黑體" panose="020B0604030504040204" pitchFamily="34" charset="-120"/>
                <a:ea typeface="微軟正黑體" panose="020B0604030504040204" pitchFamily="34" charset="-120"/>
              </a:rPr>
              <a:t>對照</a:t>
            </a:r>
            <a:r>
              <a:rPr lang="zh-TW" altLang="en-US" sz="2800" b="1" dirty="0" smtClean="0">
                <a:solidFill>
                  <a:prstClr val="black"/>
                </a:solidFill>
                <a:latin typeface="微軟正黑體" panose="020B0604030504040204" pitchFamily="34" charset="-120"/>
                <a:ea typeface="微軟正黑體" panose="020B0604030504040204" pitchFamily="34" charset="-120"/>
              </a:rPr>
              <a:t>組</a:t>
            </a: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a:solidFill>
                  <a:schemeClr val="accent2">
                    <a:lumMod val="75000"/>
                  </a:schemeClr>
                </a:solidFill>
                <a:latin typeface="微軟正黑體" panose="020B0604030504040204" pitchFamily="34" charset="-120"/>
                <a:ea typeface="微軟正黑體" panose="020B0604030504040204" pitchFamily="34" charset="-120"/>
              </a:rPr>
              <a:t>眼睛和</a:t>
            </a:r>
            <a:r>
              <a:rPr lang="zh-TW" altLang="en-US" sz="2800" b="1" dirty="0" smtClean="0">
                <a:solidFill>
                  <a:schemeClr val="accent2">
                    <a:lumMod val="75000"/>
                  </a:schemeClr>
                </a:solidFill>
                <a:latin typeface="微軟正黑體" panose="020B0604030504040204" pitchFamily="34" charset="-120"/>
                <a:ea typeface="微軟正黑體" panose="020B0604030504040204" pitchFamily="34" charset="-120"/>
              </a:rPr>
              <a:t>頭部的移動程度</a:t>
            </a:r>
            <a:r>
              <a:rPr lang="zh-TW" altLang="en-US" sz="2800" b="1" dirty="0" smtClean="0">
                <a:solidFill>
                  <a:prstClr val="black"/>
                </a:solidFill>
                <a:latin typeface="微軟正黑體" panose="020B0604030504040204" pitchFamily="34" charset="-120"/>
                <a:ea typeface="微軟正黑體" panose="020B0604030504040204" pitchFamily="34" charset="-120"/>
              </a:rPr>
              <a:t>上</a:t>
            </a:r>
            <a:r>
              <a:rPr lang="zh-TW" altLang="en-US" sz="2800" b="1" dirty="0" smtClean="0">
                <a:latin typeface="微軟正黑體" panose="020B0604030504040204" pitchFamily="34" charset="-120"/>
                <a:ea typeface="微軟正黑體" panose="020B0604030504040204" pitchFamily="34" charset="-120"/>
              </a:rPr>
              <a:t>並沒有顯著的差異</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p≥0.07</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pic>
        <p:nvPicPr>
          <p:cNvPr id="3" name="圖片 2"/>
          <p:cNvPicPr>
            <a:picLocks noChangeAspect="1"/>
          </p:cNvPicPr>
          <p:nvPr/>
        </p:nvPicPr>
        <p:blipFill>
          <a:blip r:embed="rId3"/>
          <a:stretch>
            <a:fillRect/>
          </a:stretch>
        </p:blipFill>
        <p:spPr>
          <a:xfrm>
            <a:off x="6662487" y="188797"/>
            <a:ext cx="5529513" cy="4934182"/>
          </a:xfrm>
          <a:prstGeom prst="rect">
            <a:avLst/>
          </a:prstGeom>
        </p:spPr>
      </p:pic>
      <p:sp>
        <p:nvSpPr>
          <p:cNvPr id="8" name="圓角矩形 7"/>
          <p:cNvSpPr/>
          <p:nvPr/>
        </p:nvSpPr>
        <p:spPr>
          <a:xfrm>
            <a:off x="7649076" y="421440"/>
            <a:ext cx="1073411" cy="3740394"/>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392095" y="3196170"/>
            <a:ext cx="5489528" cy="1815882"/>
          </a:xfrm>
          <a:prstGeom prst="rect">
            <a:avLst/>
          </a:prstGeom>
        </p:spPr>
        <p:txBody>
          <a:bodyPr wrap="square">
            <a:spAutoFit/>
          </a:bodyPr>
          <a:lstStyle/>
          <a:p>
            <a:r>
              <a:rPr lang="zh-TW" altLang="en-US" sz="2800" b="1" dirty="0" smtClean="0">
                <a:solidFill>
                  <a:srgbClr val="CC0000"/>
                </a:solidFill>
                <a:latin typeface="微軟正黑體" panose="020B0604030504040204" pitchFamily="34" charset="-120"/>
                <a:ea typeface="微軟正黑體" panose="020B0604030504040204" pitchFamily="34" charset="-120"/>
              </a:rPr>
              <a:t>健康對照組</a:t>
            </a: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en-US" altLang="zh-TW" sz="2800" b="1" dirty="0" smtClean="0">
                <a:solidFill>
                  <a:prstClr val="black"/>
                </a:solidFill>
                <a:latin typeface="微軟正黑體" panose="020B0604030504040204" pitchFamily="34" charset="-120"/>
                <a:ea typeface="微軟正黑體" panose="020B0604030504040204" pitchFamily="34" charset="-120"/>
              </a:rPr>
              <a:t>70</a:t>
            </a:r>
            <a:r>
              <a:rPr lang="zh-TW" altLang="en-US" sz="2800" b="1" dirty="0" smtClean="0">
                <a:solidFill>
                  <a:prstClr val="black"/>
                </a:solidFill>
                <a:latin typeface="微軟正黑體" panose="020B0604030504040204" pitchFamily="34" charset="-120"/>
                <a:ea typeface="微軟正黑體" panose="020B0604030504040204" pitchFamily="34" charset="-120"/>
              </a:rPr>
              <a:t>度目標</a:t>
            </a:r>
            <a:r>
              <a:rPr lang="zh-TW" altLang="en-US" sz="2800" b="1" dirty="0">
                <a:solidFill>
                  <a:prstClr val="black"/>
                </a:solidFill>
                <a:latin typeface="微軟正黑體" panose="020B0604030504040204" pitchFamily="34" charset="-120"/>
                <a:ea typeface="微軟正黑體" panose="020B0604030504040204" pitchFamily="34" charset="-120"/>
              </a:rPr>
              <a:t>位置處，其眼睛和頭部移動範圍之間</a:t>
            </a:r>
            <a:r>
              <a:rPr lang="zh-TW" altLang="en-US" sz="2800" b="1" dirty="0">
                <a:solidFill>
                  <a:srgbClr val="CC0000"/>
                </a:solidFill>
                <a:latin typeface="微軟正黑體" panose="020B0604030504040204" pitchFamily="34" charset="-120"/>
                <a:ea typeface="微軟正黑體" panose="020B0604030504040204" pitchFamily="34" charset="-120"/>
              </a:rPr>
              <a:t>存在</a:t>
            </a:r>
            <a:r>
              <a:rPr lang="zh-TW" altLang="en-US" sz="2800" b="1" dirty="0" smtClean="0">
                <a:solidFill>
                  <a:srgbClr val="CC0000"/>
                </a:solidFill>
                <a:latin typeface="微軟正黑體" panose="020B0604030504040204" pitchFamily="34" charset="-120"/>
                <a:ea typeface="微軟正黑體" panose="020B0604030504040204" pitchFamily="34" charset="-120"/>
              </a:rPr>
              <a:t>顯著差異</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 0.01</a:t>
            </a:r>
            <a:r>
              <a:rPr lang="zh-TW" altLang="en-US" sz="2800" b="1" dirty="0" smtClean="0">
                <a:solidFill>
                  <a:prstClr val="black"/>
                </a:solidFill>
                <a:latin typeface="微軟正黑體" panose="020B0604030504040204" pitchFamily="34" charset="-120"/>
                <a:ea typeface="微軟正黑體" panose="020B0604030504040204" pitchFamily="34" charset="-120"/>
              </a:rPr>
              <a:t>），而</a:t>
            </a:r>
            <a:r>
              <a:rPr lang="en-US" altLang="zh-TW" sz="2800" b="1" dirty="0">
                <a:solidFill>
                  <a:srgbClr val="CC0000"/>
                </a:solidFill>
                <a:latin typeface="微軟正黑體" panose="020B0604030504040204" pitchFamily="34" charset="-120"/>
                <a:ea typeface="微軟正黑體" panose="020B0604030504040204" pitchFamily="34" charset="-120"/>
              </a:rPr>
              <a:t>WAD</a:t>
            </a:r>
            <a:r>
              <a:rPr lang="zh-TW" altLang="en-US" sz="2800" b="1" dirty="0" smtClean="0">
                <a:solidFill>
                  <a:srgbClr val="CC0000"/>
                </a:solidFill>
                <a:latin typeface="微軟正黑體" panose="020B0604030504040204" pitchFamily="34" charset="-120"/>
                <a:ea typeface="微軟正黑體" panose="020B0604030504040204" pitchFamily="34" charset="-120"/>
              </a:rPr>
              <a:t>組</a:t>
            </a:r>
            <a:r>
              <a:rPr lang="zh-TW" altLang="en-US" sz="2800" b="1" dirty="0" smtClean="0">
                <a:latin typeface="微軟正黑體" panose="020B0604030504040204" pitchFamily="34" charset="-120"/>
                <a:ea typeface="微軟正黑體" panose="020B0604030504040204" pitchFamily="34" charset="-120"/>
              </a:rPr>
              <a:t>沒有。</a:t>
            </a:r>
            <a:endParaRPr lang="zh-TW" altLang="en-US" sz="2800" b="1" dirty="0">
              <a:latin typeface="微軟正黑體" panose="020B0604030504040204" pitchFamily="34" charset="-120"/>
              <a:ea typeface="微軟正黑體" panose="020B0604030504040204" pitchFamily="34" charset="-120"/>
            </a:endParaRPr>
          </a:p>
        </p:txBody>
      </p:sp>
      <p:sp>
        <p:nvSpPr>
          <p:cNvPr id="12" name="圓角矩形 11"/>
          <p:cNvSpPr/>
          <p:nvPr/>
        </p:nvSpPr>
        <p:spPr>
          <a:xfrm>
            <a:off x="9709076" y="421440"/>
            <a:ext cx="1073411" cy="3740394"/>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15" name="群組 14"/>
          <p:cNvGrpSpPr/>
          <p:nvPr/>
        </p:nvGrpSpPr>
        <p:grpSpPr>
          <a:xfrm>
            <a:off x="1338012" y="5260677"/>
            <a:ext cx="9933069" cy="1476222"/>
            <a:chOff x="315496" y="3373747"/>
            <a:chExt cx="10753556" cy="1692790"/>
          </a:xfrm>
        </p:grpSpPr>
        <p:sp>
          <p:nvSpPr>
            <p:cNvPr id="17" name="矩形 16"/>
            <p:cNvSpPr/>
            <p:nvPr/>
          </p:nvSpPr>
          <p:spPr>
            <a:xfrm>
              <a:off x="512565" y="3469295"/>
              <a:ext cx="10359418" cy="1384995"/>
            </a:xfrm>
            <a:prstGeom prst="rect">
              <a:avLst/>
            </a:prstGeom>
          </p:spPr>
          <p:txBody>
            <a:bodyPr wrap="square">
              <a:spAutoFit/>
            </a:bodyPr>
            <a:lstStyle/>
            <a:p>
              <a:pPr algn="ctr"/>
              <a:r>
                <a:rPr lang="zh-TW" altLang="en-US" sz="2800" b="1" dirty="0" smtClean="0">
                  <a:latin typeface="微軟正黑體" panose="020B0604030504040204" pitchFamily="34" charset="-120"/>
                  <a:ea typeface="微軟正黑體" panose="020B0604030504040204" pitchFamily="34" charset="-120"/>
                </a:rPr>
                <a:t>身體軀幹的移動範圍小，且對所有受試者都沒有顯著差異。</a:t>
              </a:r>
              <a:endParaRPr lang="en-US" altLang="zh-TW" sz="2800" b="1" dirty="0">
                <a:latin typeface="微軟正黑體" panose="020B0604030504040204" pitchFamily="34" charset="-120"/>
                <a:ea typeface="微軟正黑體" panose="020B0604030504040204" pitchFamily="34" charset="-120"/>
              </a:endParaRPr>
            </a:p>
            <a:p>
              <a:pPr marL="457200" indent="-457200" algn="ctr">
                <a:buFont typeface="微軟正黑體" panose="020B0604030504040204" pitchFamily="34" charset="-120"/>
                <a:buChar char="→"/>
              </a:pPr>
              <a:r>
                <a:rPr lang="zh-TW" altLang="en-US" sz="2800" b="1" dirty="0" smtClean="0">
                  <a:latin typeface="微軟正黑體" panose="020B0604030504040204" pitchFamily="34" charset="-120"/>
                  <a:ea typeface="微軟正黑體" panose="020B0604030504040204" pitchFamily="34" charset="-120"/>
                </a:rPr>
                <a:t>對於目標</a:t>
              </a:r>
              <a:r>
                <a:rPr lang="en-US" altLang="zh-TW" sz="2800" b="1" dirty="0" smtClean="0">
                  <a:latin typeface="微軟正黑體" panose="020B0604030504040204" pitchFamily="34" charset="-120"/>
                  <a:ea typeface="微軟正黑體" panose="020B0604030504040204" pitchFamily="34" charset="-120"/>
                </a:rPr>
                <a:t>40</a:t>
              </a:r>
              <a:r>
                <a:rPr lang="zh-TW" altLang="en-US" sz="2800" b="1" dirty="0" smtClean="0">
                  <a:latin typeface="微軟正黑體" panose="020B0604030504040204" pitchFamily="34" charset="-120"/>
                  <a:ea typeface="微軟正黑體" panose="020B0604030504040204" pitchFamily="34" charset="-120"/>
                </a:rPr>
                <a:t>度的角度為</a:t>
              </a:r>
              <a:r>
                <a:rPr lang="en-US" altLang="zh-TW" sz="2800" b="1" dirty="0" smtClean="0">
                  <a:latin typeface="微軟正黑體" panose="020B0604030504040204" pitchFamily="34" charset="-120"/>
                  <a:ea typeface="微軟正黑體" panose="020B0604030504040204" pitchFamily="34" charset="-120"/>
                </a:rPr>
                <a:t>0.1±0.4</a:t>
              </a:r>
              <a:r>
                <a:rPr lang="zh-TW" altLang="en-US" sz="2800" b="1" dirty="0" smtClean="0">
                  <a:latin typeface="微軟正黑體" panose="020B0604030504040204" pitchFamily="34" charset="-120"/>
                  <a:ea typeface="微軟正黑體" panose="020B0604030504040204" pitchFamily="34" charset="-120"/>
                </a:rPr>
                <a:t>度</a:t>
              </a:r>
              <a:endParaRPr lang="en-US" altLang="zh-TW" sz="2800" b="1" dirty="0">
                <a:latin typeface="微軟正黑體" panose="020B0604030504040204" pitchFamily="34" charset="-120"/>
                <a:ea typeface="微軟正黑體" panose="020B0604030504040204" pitchFamily="34" charset="-120"/>
              </a:endParaRPr>
            </a:p>
            <a:p>
              <a:pPr marL="457200" indent="-457200" algn="ctr">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對於</a:t>
              </a:r>
              <a:r>
                <a:rPr lang="zh-TW" altLang="en-US" sz="2800" b="1" dirty="0" smtClean="0">
                  <a:latin typeface="微軟正黑體" panose="020B0604030504040204" pitchFamily="34" charset="-120"/>
                  <a:ea typeface="微軟正黑體" panose="020B0604030504040204" pitchFamily="34" charset="-120"/>
                </a:rPr>
                <a:t>目標</a:t>
              </a:r>
              <a:r>
                <a:rPr lang="en-US" altLang="zh-TW" sz="2800" b="1" dirty="0" smtClean="0">
                  <a:latin typeface="微軟正黑體" panose="020B0604030504040204" pitchFamily="34" charset="-120"/>
                  <a:ea typeface="微軟正黑體" panose="020B0604030504040204" pitchFamily="34" charset="-120"/>
                </a:rPr>
                <a:t>70</a:t>
              </a:r>
              <a:r>
                <a:rPr lang="zh-TW" altLang="en-US" sz="2800" b="1" dirty="0">
                  <a:latin typeface="微軟正黑體" panose="020B0604030504040204" pitchFamily="34" charset="-120"/>
                  <a:ea typeface="微軟正黑體" panose="020B0604030504040204" pitchFamily="34" charset="-120"/>
                </a:rPr>
                <a:t>度的角度為</a:t>
              </a:r>
              <a:r>
                <a:rPr lang="en-US" altLang="zh-TW" sz="2800" b="1" dirty="0" smtClean="0">
                  <a:latin typeface="微軟正黑體" panose="020B0604030504040204" pitchFamily="34" charset="-120"/>
                  <a:ea typeface="微軟正黑體" panose="020B0604030504040204" pitchFamily="34" charset="-120"/>
                </a:rPr>
                <a:t>0.1±0.5</a:t>
              </a:r>
              <a:r>
                <a:rPr lang="zh-TW" altLang="en-US" sz="2800" b="1" dirty="0" smtClean="0">
                  <a:latin typeface="微軟正黑體" panose="020B0604030504040204" pitchFamily="34" charset="-120"/>
                  <a:ea typeface="微軟正黑體" panose="020B0604030504040204" pitchFamily="34" charset="-120"/>
                </a:rPr>
                <a:t>度</a:t>
              </a:r>
              <a:endParaRPr lang="en-US" altLang="zh-TW" sz="2800" b="1" dirty="0">
                <a:latin typeface="微軟正黑體" panose="020B0604030504040204" pitchFamily="34" charset="-120"/>
                <a:ea typeface="微軟正黑體" panose="020B0604030504040204" pitchFamily="34" charset="-120"/>
              </a:endParaRPr>
            </a:p>
          </p:txBody>
        </p:sp>
        <p:sp>
          <p:nvSpPr>
            <p:cNvPr id="18" name="圓角矩形 17"/>
            <p:cNvSpPr/>
            <p:nvPr/>
          </p:nvSpPr>
          <p:spPr>
            <a:xfrm>
              <a:off x="315496" y="3373747"/>
              <a:ext cx="10753556" cy="1692790"/>
            </a:xfrm>
            <a:prstGeom prst="roundRect">
              <a:avLst/>
            </a:prstGeom>
            <a:noFill/>
            <a:ln w="76200">
              <a:solidFill>
                <a:srgbClr val="F7C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1950704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414349" y="2383842"/>
            <a:ext cx="11187995" cy="559512"/>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健康對照組與</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組的眼睛對目標變化的反應都比頭部快</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5" name="矩形 14"/>
          <p:cNvSpPr/>
          <p:nvPr/>
        </p:nvSpPr>
        <p:spPr>
          <a:xfrm>
            <a:off x="414348" y="2989136"/>
            <a:ext cx="11187995" cy="559512"/>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但</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組的反應時間皆比</a:t>
            </a:r>
            <a:r>
              <a:rPr lang="zh-TW" altLang="en-US" sz="2800" b="1" dirty="0">
                <a:solidFill>
                  <a:prstClr val="black"/>
                </a:solidFill>
                <a:latin typeface="微軟正黑體" panose="020B0604030504040204" pitchFamily="34" charset="-120"/>
                <a:ea typeface="微軟正黑體" panose="020B0604030504040204" pitchFamily="34" charset="-120"/>
              </a:rPr>
              <a:t>健康對照</a:t>
            </a:r>
            <a:r>
              <a:rPr lang="zh-TW" altLang="en-US" sz="2800" b="1" dirty="0" smtClean="0">
                <a:solidFill>
                  <a:prstClr val="black"/>
                </a:solidFill>
                <a:latin typeface="微軟正黑體" panose="020B0604030504040204" pitchFamily="34" charset="-120"/>
                <a:ea typeface="微軟正黑體" panose="020B0604030504040204" pitchFamily="34" charset="-120"/>
              </a:rPr>
              <a:t>組遲緩</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414348" y="3594430"/>
            <a:ext cx="11187995" cy="1631216"/>
          </a:xfrm>
          <a:prstGeom prst="rect">
            <a:avLst/>
          </a:prstGeom>
        </p:spPr>
        <p:txBody>
          <a:bodyPr wrap="square">
            <a:spAutoFit/>
          </a:bodyPr>
          <a:lstStyle/>
          <a:p>
            <a:pPr marL="457200" lvl="0" indent="-457200">
              <a:lnSpc>
                <a:spcPts val="4000"/>
              </a:lnSpc>
              <a:buFont typeface="微軟正黑體" panose="020B0604030504040204" pitchFamily="34" charset="-12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的反應延緩可能會增加識別交通標誌和反應潛在危險的時間，影響駕駛績效並影響駕駛行為</a:t>
            </a:r>
            <a:r>
              <a:rPr lang="da-DK" altLang="zh-TW" sz="2800" b="1" dirty="0">
                <a:solidFill>
                  <a:prstClr val="black"/>
                </a:solidFill>
                <a:latin typeface="微軟正黑體" panose="020B0604030504040204" pitchFamily="34" charset="-120"/>
                <a:ea typeface="微軟正黑體" panose="020B0604030504040204" pitchFamily="34" charset="-120"/>
              </a:rPr>
              <a:t>(Takasaki et al., 2011; Pereira et al., 2008; Gimse et al., </a:t>
            </a:r>
            <a:r>
              <a:rPr lang="da-DK" altLang="zh-TW" sz="2800" b="1" dirty="0" smtClean="0">
                <a:solidFill>
                  <a:prstClr val="black"/>
                </a:solidFill>
                <a:latin typeface="微軟正黑體" panose="020B0604030504040204" pitchFamily="34" charset="-120"/>
                <a:ea typeface="微軟正黑體" panose="020B0604030504040204" pitchFamily="34" charset="-120"/>
              </a:rPr>
              <a:t>1997)</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664639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434995"/>
            <a:ext cx="1151296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頸部</a:t>
            </a:r>
            <a:r>
              <a:rPr lang="zh-TW" altLang="en-US" sz="2800" b="1" dirty="0" smtClean="0">
                <a:solidFill>
                  <a:prstClr val="black"/>
                </a:solidFill>
                <a:latin typeface="微軟正黑體" panose="020B0604030504040204" pitchFamily="34" charset="-120"/>
                <a:ea typeface="微軟正黑體" panose="020B0604030504040204" pitchFamily="34" charset="-120"/>
              </a:rPr>
              <a:t>扭傷是自動車事故</a:t>
            </a:r>
            <a:r>
              <a:rPr lang="en-US" altLang="zh-TW" sz="2800" b="1" dirty="0" smtClean="0">
                <a:solidFill>
                  <a:prstClr val="black"/>
                </a:solidFill>
                <a:latin typeface="微軟正黑體" panose="020B0604030504040204" pitchFamily="34" charset="-120"/>
                <a:ea typeface="微軟正黑體" panose="020B0604030504040204" pitchFamily="34" charset="-120"/>
              </a:rPr>
              <a:t>(MVA)</a:t>
            </a:r>
            <a:r>
              <a:rPr lang="zh-TW" altLang="en-US" sz="2800" b="1" dirty="0" smtClean="0">
                <a:solidFill>
                  <a:prstClr val="black"/>
                </a:solidFill>
                <a:latin typeface="微軟正黑體" panose="020B0604030504040204" pitchFamily="34" charset="-120"/>
                <a:ea typeface="微軟正黑體" panose="020B0604030504040204" pitchFamily="34" charset="-120"/>
              </a:rPr>
              <a:t>中最常造成的原因。</a:t>
            </a:r>
            <a:r>
              <a:rPr lang="da-DK" altLang="zh-TW" sz="2800" b="1" dirty="0" smtClean="0">
                <a:solidFill>
                  <a:prstClr val="black"/>
                </a:solidFill>
                <a:latin typeface="微軟正黑體" panose="020B0604030504040204" pitchFamily="34" charset="-120"/>
                <a:ea typeface="微軟正黑體" panose="020B0604030504040204" pitchFamily="34" charset="-120"/>
              </a:rPr>
              <a:t>(</a:t>
            </a:r>
            <a:r>
              <a:rPr lang="da-DK" altLang="zh-TW" sz="2800" b="1" dirty="0">
                <a:solidFill>
                  <a:prstClr val="black"/>
                </a:solidFill>
                <a:latin typeface="微軟正黑體" panose="020B0604030504040204" pitchFamily="34" charset="-120"/>
                <a:ea typeface="微軟正黑體" panose="020B0604030504040204" pitchFamily="34" charset="-120"/>
              </a:rPr>
              <a:t>Cassidy et al., 2004; Holm et al., 2008; Quinlan et al., 2004</a:t>
            </a:r>
            <a:r>
              <a:rPr lang="da-DK"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398302" y="2546561"/>
            <a:ext cx="11272329"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高達</a:t>
            </a:r>
            <a:r>
              <a:rPr lang="en-US" altLang="zh-TW" sz="2800" b="1" dirty="0" smtClean="0">
                <a:solidFill>
                  <a:prstClr val="black"/>
                </a:solidFill>
                <a:latin typeface="微軟正黑體" panose="020B0604030504040204" pitchFamily="34" charset="-120"/>
                <a:ea typeface="微軟正黑體" panose="020B0604030504040204" pitchFamily="34" charset="-120"/>
              </a:rPr>
              <a:t>60%</a:t>
            </a:r>
            <a:r>
              <a:rPr lang="zh-TW" altLang="en-US" sz="2800" b="1" dirty="0" smtClean="0">
                <a:solidFill>
                  <a:prstClr val="black"/>
                </a:solidFill>
                <a:latin typeface="微軟正黑體" panose="020B0604030504040204" pitchFamily="34" charset="-120"/>
                <a:ea typeface="微軟正黑體" panose="020B0604030504040204" pitchFamily="34" charset="-120"/>
              </a:rPr>
              <a:t>頸部扭傷的患者會發展</a:t>
            </a:r>
            <a:r>
              <a:rPr lang="zh-TW" altLang="en-US" sz="2800" b="1" dirty="0" smtClean="0">
                <a:solidFill>
                  <a:prstClr val="black"/>
                </a:solidFill>
                <a:latin typeface="微軟正黑體" panose="020B0604030504040204" pitchFamily="34" charset="-120"/>
                <a:ea typeface="微軟正黑體" panose="020B0604030504040204" pitchFamily="34" charset="-120"/>
              </a:rPr>
              <a:t>成頸部痠痛的慢性病。</a:t>
            </a:r>
            <a:r>
              <a:rPr lang="da-DK" altLang="zh-TW" sz="2800" b="1" dirty="0" smtClean="0">
                <a:solidFill>
                  <a:prstClr val="black"/>
                </a:solidFill>
                <a:latin typeface="微軟正黑體" panose="020B0604030504040204" pitchFamily="34" charset="-120"/>
                <a:ea typeface="微軟正黑體" panose="020B0604030504040204" pitchFamily="34" charset="-120"/>
              </a:rPr>
              <a:t>(</a:t>
            </a:r>
            <a:r>
              <a:rPr lang="da-DK" altLang="zh-TW" sz="2800" b="1" dirty="0">
                <a:solidFill>
                  <a:prstClr val="black"/>
                </a:solidFill>
                <a:latin typeface="微軟正黑體" panose="020B0604030504040204" pitchFamily="34" charset="-120"/>
                <a:ea typeface="微軟正黑體" panose="020B0604030504040204" pitchFamily="34" charset="-120"/>
              </a:rPr>
              <a:t>Barnsley et al., 1994; Rushton et al., 2011; Sterling, 2004; Kampner et al., 2008)</a:t>
            </a:r>
            <a:endParaRPr lang="zh-TW" altLang="en-US" sz="2800" b="1" dirty="0">
              <a:latin typeface="微軟正黑體" panose="020B0604030504040204" pitchFamily="34" charset="-120"/>
              <a:ea typeface="微軟正黑體" panose="020B0604030504040204" pitchFamily="34" charset="-120"/>
            </a:endParaRPr>
          </a:p>
        </p:txBody>
      </p:sp>
      <p:sp>
        <p:nvSpPr>
          <p:cNvPr id="5" name="矩形 4"/>
          <p:cNvSpPr/>
          <p:nvPr/>
        </p:nvSpPr>
        <p:spPr>
          <a:xfrm>
            <a:off x="398303" y="4089015"/>
            <a:ext cx="11512960"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患有頸部扭傷慢性疾病</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會增加身體軀幹的旋轉以彌補頸部有限的旋轉。</a:t>
            </a:r>
            <a:r>
              <a:rPr lang="en-US" altLang="zh-TW" sz="2800" b="1" dirty="0">
                <a:solidFill>
                  <a:prstClr val="black"/>
                </a:solidFill>
                <a:latin typeface="微軟正黑體" panose="020B0604030504040204" pitchFamily="34" charset="-120"/>
                <a:ea typeface="微軟正黑體" panose="020B0604030504040204" pitchFamily="34" charset="-120"/>
              </a:rPr>
              <a:t>(Takasaki et al., 2011; Pereira et al., 2008)</a:t>
            </a:r>
            <a:endParaRPr lang="zh-TW" altLang="en-US" sz="2800" b="1" dirty="0">
              <a:latin typeface="微軟正黑體" panose="020B0604030504040204" pitchFamily="34" charset="-120"/>
              <a:ea typeface="微軟正黑體" panose="020B0604030504040204" pitchFamily="34" charset="-120"/>
            </a:endParaRPr>
          </a:p>
        </p:txBody>
      </p:sp>
      <p:sp>
        <p:nvSpPr>
          <p:cNvPr id="6" name="矩形 5"/>
          <p:cNvSpPr/>
          <p:nvPr/>
        </p:nvSpPr>
        <p:spPr>
          <a:xfrm>
            <a:off x="398303" y="5200580"/>
            <a:ext cx="11031697"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駕駛員行為的改變會影響他們在安全駕駛上的行為，包括增加辨識交通圖示的時間以及潛在危險情況的反應時間，這些情況可能會增加他們發生事故和再次受傷的風險</a:t>
            </a:r>
            <a:r>
              <a:rPr lang="en-US" altLang="zh-TW" sz="2800" b="1" dirty="0">
                <a:solidFill>
                  <a:prstClr val="black"/>
                </a:solidFill>
                <a:latin typeface="微軟正黑體" panose="020B0604030504040204" pitchFamily="34" charset="-120"/>
                <a:ea typeface="微軟正黑體" panose="020B0604030504040204" pitchFamily="34" charset="-120"/>
              </a:rPr>
              <a:t>(Takasaki et al., 2011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217942" y="4694557"/>
            <a:ext cx="11187995" cy="605294"/>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健康對照組的頭部移動</a:t>
            </a:r>
            <a:r>
              <a:rPr lang="en-US" altLang="zh-TW" sz="2800" b="1" dirty="0" smtClean="0">
                <a:solidFill>
                  <a:prstClr val="black"/>
                </a:solidFill>
                <a:latin typeface="微軟正黑體" panose="020B0604030504040204" pitchFamily="34" charset="-120"/>
                <a:ea typeface="微軟正黑體" panose="020B0604030504040204" pitchFamily="34" charset="-120"/>
              </a:rPr>
              <a:t>(41</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和眼睛移動</a:t>
            </a:r>
            <a:r>
              <a:rPr lang="en-US" altLang="zh-TW" sz="2800" b="1" dirty="0" smtClean="0">
                <a:solidFill>
                  <a:prstClr val="black"/>
                </a:solidFill>
                <a:latin typeface="微軟正黑體" panose="020B0604030504040204" pitchFamily="34" charset="-120"/>
                <a:ea typeface="微軟正黑體" panose="020B0604030504040204" pitchFamily="34" charset="-120"/>
              </a:rPr>
              <a:t>(22</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有顯著差異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5" name="矩形 14"/>
          <p:cNvSpPr/>
          <p:nvPr/>
        </p:nvSpPr>
        <p:spPr>
          <a:xfrm>
            <a:off x="217941" y="5299851"/>
            <a:ext cx="11187995" cy="559512"/>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組的</a:t>
            </a:r>
            <a:r>
              <a:rPr lang="zh-TW" altLang="en-US" sz="2800" b="1" dirty="0">
                <a:solidFill>
                  <a:prstClr val="black"/>
                </a:solidFill>
                <a:latin typeface="微軟正黑體" panose="020B0604030504040204" pitchFamily="34" charset="-120"/>
                <a:ea typeface="微軟正黑體" panose="020B0604030504040204" pitchFamily="34" charset="-120"/>
              </a:rPr>
              <a:t>頭部移動</a:t>
            </a:r>
            <a:r>
              <a:rPr lang="en-US" altLang="zh-TW" sz="2800" b="1" dirty="0" smtClean="0">
                <a:solidFill>
                  <a:prstClr val="black"/>
                </a:solidFill>
                <a:latin typeface="微軟正黑體" panose="020B0604030504040204" pitchFamily="34" charset="-120"/>
                <a:ea typeface="微軟正黑體" panose="020B0604030504040204" pitchFamily="34" charset="-120"/>
              </a:rPr>
              <a:t>(35</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和眼睛移動</a:t>
            </a:r>
            <a:r>
              <a:rPr lang="en-US" altLang="zh-TW" sz="2800" b="1" dirty="0" smtClean="0">
                <a:solidFill>
                  <a:prstClr val="black"/>
                </a:solidFill>
                <a:latin typeface="微軟正黑體" panose="020B0604030504040204" pitchFamily="34" charset="-120"/>
                <a:ea typeface="微軟正黑體" panose="020B0604030504040204" pitchFamily="34" charset="-120"/>
              </a:rPr>
              <a:t>(27</a:t>
            </a:r>
            <a:r>
              <a:rPr lang="zh-TW" altLang="en-US" sz="2800" b="1" dirty="0" smtClean="0">
                <a:solidFill>
                  <a:prstClr val="black"/>
                </a:solidFill>
                <a:latin typeface="微軟正黑體" panose="020B0604030504040204" pitchFamily="34" charset="-120"/>
                <a:ea typeface="微軟正黑體" panose="020B0604030504040204" pitchFamily="34" charset="-120"/>
              </a:rPr>
              <a:t>度</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沒有</a:t>
            </a:r>
            <a:r>
              <a:rPr lang="zh-TW" altLang="en-US" sz="2800" b="1" dirty="0">
                <a:solidFill>
                  <a:prstClr val="black"/>
                </a:solidFill>
                <a:latin typeface="微軟正黑體" panose="020B0604030504040204" pitchFamily="34" charset="-120"/>
                <a:ea typeface="微軟正黑體" panose="020B0604030504040204" pitchFamily="34" charset="-120"/>
              </a:rPr>
              <a:t>顯著差異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17941" y="5905145"/>
            <a:ext cx="11187995" cy="605294"/>
          </a:xfrm>
          <a:prstGeom prst="rect">
            <a:avLst/>
          </a:prstGeom>
        </p:spPr>
        <p:txBody>
          <a:bodyPr wrap="square">
            <a:spAutoFit/>
          </a:bodyPr>
          <a:lstStyle/>
          <a:p>
            <a:pPr marL="457200" lvl="0" indent="-457200">
              <a:lnSpc>
                <a:spcPts val="4000"/>
              </a:lnSpc>
              <a:buFont typeface="微軟正黑體" panose="020B0604030504040204" pitchFamily="34" charset="-12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可以觀察到</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組需較大的眼睛偏移角度，才可將視線移到目標上</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217941" y="1519127"/>
            <a:ext cx="11187995"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眼睛和頭部在任務</a:t>
            </a:r>
            <a:r>
              <a:rPr lang="zh-TW" altLang="en-US" sz="2800" b="1" dirty="0" smtClean="0">
                <a:solidFill>
                  <a:prstClr val="black"/>
                </a:solidFill>
                <a:latin typeface="微軟正黑體" panose="020B0604030504040204" pitchFamily="34" charset="-120"/>
                <a:ea typeface="微軟正黑體" panose="020B0604030504040204" pitchFamily="34" charset="-120"/>
              </a:rPr>
              <a:t>中的移動程度，</a:t>
            </a:r>
            <a:r>
              <a:rPr lang="zh-TW" altLang="en-US" sz="2800" b="1" dirty="0">
                <a:solidFill>
                  <a:prstClr val="black"/>
                </a:solidFill>
                <a:latin typeface="微軟正黑體" panose="020B0604030504040204" pitchFamily="34" charset="-120"/>
                <a:ea typeface="微軟正黑體" panose="020B0604030504040204" pitchFamily="34" charset="-120"/>
              </a:rPr>
              <a:t>儘管沒有顯著</a:t>
            </a:r>
            <a:r>
              <a:rPr lang="zh-TW" altLang="en-US" sz="2800" b="1" dirty="0" smtClean="0">
                <a:solidFill>
                  <a:prstClr val="black"/>
                </a:solidFill>
                <a:latin typeface="微軟正黑體" panose="020B0604030504040204" pitchFamily="34" charset="-120"/>
                <a:ea typeface="微軟正黑體" panose="020B0604030504040204" pitchFamily="34" charset="-120"/>
              </a:rPr>
              <a:t>差異，但</a:t>
            </a:r>
            <a:r>
              <a:rPr lang="zh-TW" altLang="en-US" sz="2800" b="1" dirty="0">
                <a:solidFill>
                  <a:prstClr val="black"/>
                </a:solidFill>
                <a:latin typeface="微軟正黑體" panose="020B0604030504040204" pitchFamily="34" charset="-120"/>
                <a:ea typeface="微軟正黑體" panose="020B0604030504040204" pitchFamily="34" charset="-120"/>
              </a:rPr>
              <a:t>與對照組相比，</a:t>
            </a: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中</a:t>
            </a:r>
            <a:r>
              <a:rPr lang="zh-TW" altLang="en-US" sz="2800" b="1" dirty="0">
                <a:solidFill>
                  <a:prstClr val="black"/>
                </a:solidFill>
                <a:latin typeface="微軟正黑體" panose="020B0604030504040204" pitchFamily="34" charset="-120"/>
                <a:ea typeface="微軟正黑體" panose="020B0604030504040204" pitchFamily="34" charset="-120"/>
              </a:rPr>
              <a:t>觀察</a:t>
            </a:r>
            <a:r>
              <a:rPr lang="zh-TW" altLang="en-US" sz="2800" b="1" dirty="0" smtClean="0">
                <a:solidFill>
                  <a:prstClr val="black"/>
                </a:solidFill>
                <a:latin typeface="微軟正黑體" panose="020B0604030504040204" pitchFamily="34" charset="-120"/>
                <a:ea typeface="微軟正黑體" panose="020B0604030504040204" pitchFamily="34" charset="-120"/>
              </a:rPr>
              <a:t>到較多的眼睛移動和較少</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zh-TW" altLang="en-US" sz="2800" b="1" dirty="0" smtClean="0">
                <a:solidFill>
                  <a:prstClr val="black"/>
                </a:solidFill>
                <a:latin typeface="微軟正黑體" panose="020B0604030504040204" pitchFamily="34" charset="-120"/>
                <a:ea typeface="微軟正黑體" panose="020B0604030504040204" pitchFamily="34" charset="-120"/>
              </a:rPr>
              <a:t>頸部移動。</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17941" y="2683164"/>
            <a:ext cx="10971429"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身體軀幹的移動範圍小，且對所有受試者都沒有顯著差異。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6" name="矩形 15"/>
          <p:cNvSpPr/>
          <p:nvPr/>
        </p:nvSpPr>
        <p:spPr>
          <a:xfrm>
            <a:off x="217941" y="3252166"/>
            <a:ext cx="10971429" cy="1118255"/>
          </a:xfrm>
          <a:prstGeom prst="rect">
            <a:avLst/>
          </a:prstGeom>
        </p:spPr>
        <p:txBody>
          <a:bodyPr wrap="square">
            <a:spAutoFit/>
          </a:bodyPr>
          <a:lstStyle/>
          <a:p>
            <a:pPr marL="457200" lvl="0" indent="-457200">
              <a:lnSpc>
                <a:spcPts val="4000"/>
              </a:lnSpc>
              <a:buFont typeface="微軟正黑體" panose="020B0604030504040204" pitchFamily="34" charset="-12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a:solidFill>
                  <a:prstClr val="black"/>
                </a:solidFill>
                <a:latin typeface="微軟正黑體" panose="020B0604030504040204" pitchFamily="34" charset="-120"/>
                <a:ea typeface="微軟正黑體" panose="020B0604030504040204" pitchFamily="34" charset="-120"/>
              </a:rPr>
              <a:t>的受試者傾向</a:t>
            </a:r>
            <a:r>
              <a:rPr lang="zh-TW" altLang="en-US" sz="2800" b="1" dirty="0" smtClean="0">
                <a:solidFill>
                  <a:prstClr val="black"/>
                </a:solidFill>
                <a:latin typeface="微軟正黑體" panose="020B0604030504040204" pitchFamily="34" charset="-120"/>
                <a:ea typeface="微軟正黑體" panose="020B0604030504040204" pitchFamily="34" charset="-120"/>
              </a:rPr>
              <a:t>於透過</a:t>
            </a:r>
            <a:r>
              <a:rPr lang="zh-TW" altLang="en-US" sz="2800" b="1" dirty="0">
                <a:solidFill>
                  <a:prstClr val="black"/>
                </a:solidFill>
                <a:latin typeface="微軟正黑體" panose="020B0604030504040204" pitchFamily="34" charset="-120"/>
                <a:ea typeface="微軟正黑體" panose="020B0604030504040204" pitchFamily="34" charset="-120"/>
              </a:rPr>
              <a:t>增加眼</a:t>
            </a:r>
            <a:r>
              <a:rPr lang="zh-TW" altLang="en-US" sz="2800" b="1" dirty="0" smtClean="0">
                <a:solidFill>
                  <a:prstClr val="black"/>
                </a:solidFill>
                <a:latin typeface="微軟正黑體" panose="020B0604030504040204" pitchFamily="34" charset="-120"/>
                <a:ea typeface="微軟正黑體" panose="020B0604030504040204" pitchFamily="34" charset="-120"/>
              </a:rPr>
              <a:t>部移動來彌補頸部移</a:t>
            </a:r>
            <a:r>
              <a:rPr lang="zh-TW" altLang="en-US" sz="2800" b="1" dirty="0">
                <a:solidFill>
                  <a:prstClr val="black"/>
                </a:solidFill>
                <a:latin typeface="微軟正黑體" panose="020B0604030504040204" pitchFamily="34" charset="-120"/>
                <a:ea typeface="微軟正黑體" panose="020B0604030504040204" pitchFamily="34" charset="-120"/>
              </a:rPr>
              <a:t>動</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solidFill>
                  <a:prstClr val="black"/>
                </a:solidFill>
                <a:latin typeface="微軟正黑體" panose="020B0604030504040204" pitchFamily="34" charset="-120"/>
                <a:ea typeface="微軟正黑體" panose="020B0604030504040204" pitchFamily="34" charset="-120"/>
              </a:rPr>
              <a:t>缺乏</a:t>
            </a:r>
            <a:r>
              <a:rPr lang="zh-TW" altLang="en-US" sz="2800" b="1" dirty="0" smtClean="0">
                <a:solidFill>
                  <a:prstClr val="black"/>
                </a:solidFill>
                <a:latin typeface="微軟正黑體" panose="020B0604030504040204" pitchFamily="34" charset="-120"/>
                <a:ea typeface="微軟正黑體" panose="020B0604030504040204" pitchFamily="34" charset="-120"/>
              </a:rPr>
              <a:t>，而不是增加身體軀幹的移動</a:t>
            </a:r>
            <a:r>
              <a:rPr lang="zh-TW" altLang="en-US" sz="2800" b="1" dirty="0">
                <a:solidFill>
                  <a:prstClr val="black"/>
                </a:solidFill>
                <a:latin typeface="微軟正黑體" panose="020B0604030504040204" pitchFamily="34" charset="-120"/>
                <a:ea typeface="微軟正黑體" panose="020B0604030504040204" pitchFamily="34" charset="-120"/>
              </a:rPr>
              <a:t>來</a:t>
            </a:r>
            <a:r>
              <a:rPr lang="zh-TW" altLang="en-US" sz="2800" b="1" dirty="0" smtClean="0">
                <a:solidFill>
                  <a:prstClr val="black"/>
                </a:solidFill>
                <a:latin typeface="微軟正黑體" panose="020B0604030504040204" pitchFamily="34" charset="-120"/>
                <a:ea typeface="微軟正黑體" panose="020B0604030504040204" pitchFamily="34" charset="-120"/>
              </a:rPr>
              <a:t>彌補。</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61025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79964" y="1406343"/>
            <a:ext cx="11712036"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在患有慢性</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zh-TW" altLang="en-US" sz="2800" b="1" dirty="0">
                <a:solidFill>
                  <a:prstClr val="black"/>
                </a:solidFill>
                <a:latin typeface="微軟正黑體" panose="020B0604030504040204" pitchFamily="34" charset="-120"/>
                <a:ea typeface="微軟正黑體" panose="020B0604030504040204" pitchFamily="34" charset="-120"/>
              </a:rPr>
              <a:t>的受試者中發現了凝視穩定性和眼睛與頭部協調的缺陷（例如，凝視穩定性期間較少的頭部運動範圍以及降低的眼部和頭部運動速度）（</a:t>
            </a:r>
            <a:r>
              <a:rPr lang="en-US" altLang="zh-TW" sz="2800" b="1" dirty="0" err="1">
                <a:solidFill>
                  <a:prstClr val="black"/>
                </a:solidFill>
                <a:latin typeface="微軟正黑體" panose="020B0604030504040204" pitchFamily="34" charset="-120"/>
                <a:ea typeface="微軟正黑體" panose="020B0604030504040204" pitchFamily="34" charset="-120"/>
              </a:rPr>
              <a:t>Treleaven</a:t>
            </a:r>
            <a:r>
              <a:rPr lang="zh-TW" altLang="en-US" sz="2800" b="1" dirty="0">
                <a:solidFill>
                  <a:prstClr val="black"/>
                </a:solidFill>
                <a:latin typeface="微軟正黑體" panose="020B0604030504040204" pitchFamily="34" charset="-120"/>
                <a:ea typeface="微軟正黑體" panose="020B0604030504040204" pitchFamily="34" charset="-120"/>
              </a:rPr>
              <a:t>等，</a:t>
            </a:r>
            <a:r>
              <a:rPr lang="en-US" altLang="zh-TW" sz="2800" b="1" dirty="0">
                <a:solidFill>
                  <a:prstClr val="black"/>
                </a:solidFill>
                <a:latin typeface="微軟正黑體" panose="020B0604030504040204" pitchFamily="34" charset="-120"/>
                <a:ea typeface="微軟正黑體" panose="020B0604030504040204" pitchFamily="34" charset="-120"/>
              </a:rPr>
              <a:t>2011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79964" y="2925762"/>
            <a:ext cx="1085378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勢控制的改變與頸部機械感受器功能障礙有關，後者是鞭打傷的結果，可以改變從頸部到視覺和前庭系統的傳入輸入（</a:t>
            </a:r>
            <a:r>
              <a:rPr lang="en-US" altLang="zh-TW" sz="2800" b="1" dirty="0" err="1">
                <a:solidFill>
                  <a:prstClr val="black"/>
                </a:solidFill>
                <a:latin typeface="微軟正黑體" panose="020B0604030504040204" pitchFamily="34" charset="-120"/>
                <a:ea typeface="微軟正黑體" panose="020B0604030504040204" pitchFamily="34" charset="-120"/>
              </a:rPr>
              <a:t>Treleaven</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2008</a:t>
            </a:r>
            <a:r>
              <a:rPr lang="zh-TW" altLang="en-US" sz="2800" b="1" dirty="0">
                <a:solidFill>
                  <a:prstClr val="black"/>
                </a:solidFill>
                <a:latin typeface="微軟正黑體" panose="020B0604030504040204" pitchFamily="34" charset="-120"/>
                <a:ea typeface="微軟正黑體" panose="020B0604030504040204" pitchFamily="34" charset="-120"/>
              </a:rPr>
              <a:t>年）。</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79964" y="4445181"/>
            <a:ext cx="1085378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由於公認的方法界限，該信息不是確定的。鞭打組包括輕度疼痛的受試者，認為樣本量較小（</a:t>
            </a:r>
            <a:r>
              <a:rPr lang="en-US" altLang="zh-TW" sz="2800" b="1" dirty="0">
                <a:solidFill>
                  <a:prstClr val="black"/>
                </a:solidFill>
                <a:latin typeface="微軟正黑體" panose="020B0604030504040204" pitchFamily="34" charset="-120"/>
                <a:ea typeface="微軟正黑體" panose="020B0604030504040204" pitchFamily="34" charset="-120"/>
              </a:rPr>
              <a:t>14</a:t>
            </a:r>
            <a:r>
              <a:rPr lang="zh-TW" altLang="en-US" sz="2800" b="1" dirty="0">
                <a:solidFill>
                  <a:prstClr val="black"/>
                </a:solidFill>
                <a:latin typeface="微軟正黑體" panose="020B0604030504040204" pitchFamily="34" charset="-120"/>
                <a:ea typeface="微軟正黑體" panose="020B0604030504040204" pitchFamily="34" charset="-120"/>
              </a:rPr>
              <a:t>名受試者）。因此，</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zh-TW" altLang="en-US" sz="2800" b="1" dirty="0">
                <a:solidFill>
                  <a:prstClr val="black"/>
                </a:solidFill>
                <a:latin typeface="微軟正黑體" panose="020B0604030504040204" pitchFamily="34" charset="-120"/>
                <a:ea typeface="微軟正黑體" panose="020B0604030504040204" pitchFamily="34" charset="-120"/>
              </a:rPr>
              <a:t>的駕駛障礙尚無特徵。</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5672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79964" y="1406343"/>
            <a:ext cx="11712036"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在駕駛模擬器中評估的慢性鞭打受試者中，頸部疼痛，疲勞和最大頭部旋轉速度被發現是自我報告駕駛困難的潛在原因（</a:t>
            </a:r>
            <a:r>
              <a:rPr lang="en-US" altLang="zh-TW" sz="2800" b="1" dirty="0">
                <a:solidFill>
                  <a:prstClr val="black"/>
                </a:solidFill>
                <a:latin typeface="微軟正黑體" panose="020B0604030504040204" pitchFamily="34" charset="-120"/>
                <a:ea typeface="微軟正黑體" panose="020B0604030504040204" pitchFamily="34" charset="-120"/>
              </a:rPr>
              <a:t>Takasaki</a:t>
            </a:r>
            <a:r>
              <a:rPr lang="zh-TW" altLang="en-US" sz="2800" b="1" dirty="0">
                <a:solidFill>
                  <a:prstClr val="black"/>
                </a:solidFill>
                <a:latin typeface="微軟正黑體" panose="020B0604030504040204" pitchFamily="34" charset="-120"/>
                <a:ea typeface="微軟正黑體" panose="020B0604030504040204" pitchFamily="34" charset="-120"/>
              </a:rPr>
              <a:t>等人，</a:t>
            </a:r>
            <a:r>
              <a:rPr lang="en-US" altLang="zh-TW" sz="2800" b="1" dirty="0">
                <a:solidFill>
                  <a:prstClr val="black"/>
                </a:solidFill>
                <a:latin typeface="微軟正黑體" panose="020B0604030504040204" pitchFamily="34" charset="-120"/>
                <a:ea typeface="微軟正黑體" panose="020B0604030504040204" pitchFamily="34" charset="-120"/>
              </a:rPr>
              <a:t>2014</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00000"/>
                </a:solidFill>
                <a:latin typeface="微軟正黑體" panose="020B0604030504040204" pitchFamily="34" charset="-120"/>
                <a:ea typeface="微軟正黑體" panose="020B0604030504040204" pitchFamily="34" charset="-120"/>
              </a:rPr>
              <a:t>但是，沒有研究眼，頭和軀幹的協調性。</a:t>
            </a:r>
            <a:endParaRPr lang="en-US" altLang="zh-TW" sz="2800" b="1" dirty="0">
              <a:solidFill>
                <a:srgbClr val="C00000"/>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79964" y="2925762"/>
            <a:ext cx="10853782"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本研究中使用的方法將用於前瞻性研究中，使用駕駛模擬器評估患有或未患有因機動車事故導致的慢性</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zh-TW" altLang="en-US" sz="2800" b="1" dirty="0">
                <a:solidFill>
                  <a:prstClr val="black"/>
                </a:solidFill>
                <a:latin typeface="微軟正黑體" panose="020B0604030504040204" pitchFamily="34" charset="-120"/>
                <a:ea typeface="微軟正黑體" panose="020B0604030504040204" pitchFamily="34" charset="-120"/>
              </a:rPr>
              <a:t>的受試者。以前尚未在駕駛模擬器中評估過眼，頭部和軀幹協調障礙，包括慢性</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zh-TW" altLang="en-US" sz="2800" b="1" dirty="0">
                <a:solidFill>
                  <a:prstClr val="black"/>
                </a:solidFill>
                <a:latin typeface="微軟正黑體" panose="020B0604030504040204" pitchFamily="34" charset="-120"/>
                <a:ea typeface="微軟正黑體" panose="020B0604030504040204" pitchFamily="34" charset="-120"/>
              </a:rPr>
              <a:t>中的響應時間測量。</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410373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627016" y="2700625"/>
            <a:ext cx="1093890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與健康受試者相比，</a:t>
            </a:r>
            <a:r>
              <a:rPr lang="zh-TW" altLang="en-US" sz="2800" b="1" dirty="0" smtClean="0">
                <a:solidFill>
                  <a:prstClr val="black"/>
                </a:solidFill>
                <a:latin typeface="微軟正黑體" panose="020B0604030504040204" pitchFamily="34" charset="-120"/>
                <a:ea typeface="微軟正黑體" panose="020B0604030504040204" pitchFamily="34" charset="-120"/>
              </a:rPr>
              <a:t>因自動車事故所導致的慢性</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，其發生的眼睛</a:t>
            </a:r>
            <a:r>
              <a:rPr lang="zh-TW" altLang="en-US" sz="2800" b="1" dirty="0">
                <a:solidFill>
                  <a:prstClr val="black"/>
                </a:solidFill>
                <a:latin typeface="微軟正黑體" panose="020B0604030504040204" pitchFamily="34" charset="-120"/>
                <a:ea typeface="微軟正黑體" panose="020B0604030504040204" pitchFamily="34" charset="-120"/>
              </a:rPr>
              <a:t>和頭部協調受損的</a:t>
            </a:r>
            <a:r>
              <a:rPr lang="zh-TW" altLang="en-US" sz="2800" b="1" dirty="0" smtClean="0">
                <a:solidFill>
                  <a:prstClr val="black"/>
                </a:solidFill>
                <a:latin typeface="微軟正黑體" panose="020B0604030504040204" pitchFamily="34" charset="-120"/>
                <a:ea typeface="微軟正黑體" panose="020B0604030504040204" pitchFamily="34" charset="-120"/>
              </a:rPr>
              <a:t>跡象</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可能</a:t>
            </a:r>
            <a:r>
              <a:rPr lang="zh-TW" altLang="en-US" sz="2800" b="1" dirty="0">
                <a:solidFill>
                  <a:prstClr val="black"/>
                </a:solidFill>
                <a:latin typeface="微軟正黑體" panose="020B0604030504040204" pitchFamily="34" charset="-120"/>
                <a:ea typeface="微軟正黑體" panose="020B0604030504040204" pitchFamily="34" charset="-120"/>
              </a:rPr>
              <a:t>會對安全駕駛產生影響</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627016" y="4060276"/>
            <a:ext cx="1093890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未來的研究可能包括</a:t>
            </a:r>
            <a:r>
              <a:rPr lang="zh-TW" altLang="en-US" sz="2800" b="1" dirty="0" smtClean="0">
                <a:solidFill>
                  <a:prstClr val="black"/>
                </a:solidFill>
                <a:latin typeface="微軟正黑體" panose="020B0604030504040204" pitchFamily="34" charset="-120"/>
                <a:ea typeface="微軟正黑體" panose="020B0604030504040204" pitchFamily="34" charset="-120"/>
              </a:rPr>
              <a:t>對於慢性</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在使用</a:t>
            </a:r>
            <a:r>
              <a:rPr lang="zh-TW" altLang="en-US" sz="2800" b="1" dirty="0">
                <a:solidFill>
                  <a:prstClr val="black"/>
                </a:solidFill>
                <a:latin typeface="微軟正黑體" panose="020B0604030504040204" pitchFamily="34" charset="-120"/>
                <a:ea typeface="微軟正黑體" panose="020B0604030504040204" pitchFamily="34" charset="-120"/>
              </a:rPr>
              <a:t>駕駛模擬器</a:t>
            </a:r>
            <a:r>
              <a:rPr lang="zh-TW" altLang="en-US" sz="2800" b="1" dirty="0" smtClean="0">
                <a:solidFill>
                  <a:prstClr val="black"/>
                </a:solidFill>
                <a:latin typeface="微軟正黑體" panose="020B0604030504040204" pitchFamily="34" charset="-120"/>
                <a:ea typeface="微軟正黑體" panose="020B0604030504040204" pitchFamily="34" charset="-120"/>
              </a:rPr>
              <a:t>駕駛進行</a:t>
            </a:r>
            <a:r>
              <a:rPr lang="zh-TW" altLang="en-US" sz="2800" b="1" dirty="0">
                <a:solidFill>
                  <a:prstClr val="black"/>
                </a:solidFill>
                <a:latin typeface="微軟正黑體" panose="020B0604030504040204" pitchFamily="34" charset="-120"/>
                <a:ea typeface="微軟正黑體" panose="020B0604030504040204" pitchFamily="34" charset="-120"/>
              </a:rPr>
              <a:t>更全面的研究，以及針對慢性</a:t>
            </a:r>
            <a:r>
              <a:rPr lang="en-US" altLang="zh-TW" sz="2800" b="1" dirty="0">
                <a:solidFill>
                  <a:prstClr val="black"/>
                </a:solidFill>
                <a:latin typeface="微軟正黑體" panose="020B0604030504040204" pitchFamily="34" charset="-120"/>
                <a:ea typeface="微軟正黑體" panose="020B0604030504040204" pitchFamily="34" charset="-120"/>
              </a:rPr>
              <a:t>WAD</a:t>
            </a:r>
            <a:r>
              <a:rPr lang="zh-TW" altLang="en-US" sz="2800" b="1" dirty="0">
                <a:solidFill>
                  <a:prstClr val="black"/>
                </a:solidFill>
                <a:latin typeface="微軟正黑體" panose="020B0604030504040204" pitchFamily="34" charset="-120"/>
                <a:ea typeface="微軟正黑體" panose="020B0604030504040204" pitchFamily="34" charset="-120"/>
              </a:rPr>
              <a:t>患者開發駕駛模擬器康復計劃。</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20733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1700669"/>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眼睛和頭部</a:t>
            </a:r>
            <a:r>
              <a:rPr lang="zh-TW" altLang="en-US" sz="2800" b="1" dirty="0" smtClean="0">
                <a:solidFill>
                  <a:prstClr val="black"/>
                </a:solidFill>
                <a:latin typeface="微軟正黑體" panose="020B0604030504040204" pitchFamily="34" charset="-120"/>
                <a:ea typeface="微軟正黑體" panose="020B0604030504040204" pitchFamily="34" charset="-120"/>
              </a:rPr>
              <a:t>的移</a:t>
            </a:r>
            <a:r>
              <a:rPr lang="zh-TW" altLang="en-US" sz="2800" b="1" dirty="0">
                <a:solidFill>
                  <a:prstClr val="black"/>
                </a:solidFill>
                <a:latin typeface="微軟正黑體" panose="020B0604030504040204" pitchFamily="34" charset="-120"/>
                <a:ea typeface="微軟正黑體" panose="020B0604030504040204" pitchFamily="34" charset="-120"/>
              </a:rPr>
              <a:t>動</a:t>
            </a:r>
            <a:r>
              <a:rPr lang="zh-TW" altLang="en-US" sz="2800" b="1" dirty="0" smtClean="0">
                <a:solidFill>
                  <a:prstClr val="black"/>
                </a:solidFill>
                <a:latin typeface="微軟正黑體" panose="020B0604030504040204" pitchFamily="34" charset="-120"/>
                <a:ea typeface="微軟正黑體" panose="020B0604030504040204" pitchFamily="34" charset="-120"/>
              </a:rPr>
              <a:t>控制</a:t>
            </a:r>
            <a:r>
              <a:rPr lang="zh-TW" altLang="en-US" sz="2800" b="1" dirty="0">
                <a:solidFill>
                  <a:prstClr val="black"/>
                </a:solidFill>
                <a:latin typeface="微軟正黑體" panose="020B0604030504040204" pitchFamily="34" charset="-120"/>
                <a:ea typeface="微軟正黑體" panose="020B0604030504040204" pitchFamily="34" charset="-120"/>
              </a:rPr>
              <a:t>受到</a:t>
            </a:r>
            <a:r>
              <a:rPr lang="zh-TW" altLang="en-US" sz="2800" b="1" dirty="0" smtClean="0">
                <a:solidFill>
                  <a:prstClr val="black"/>
                </a:solidFill>
                <a:latin typeface="微軟正黑體" panose="020B0604030504040204" pitchFamily="34" charset="-120"/>
                <a:ea typeface="微軟正黑體" panose="020B0604030504040204" pitchFamily="34" charset="-120"/>
              </a:rPr>
              <a:t>干擾和頸部</a:t>
            </a:r>
            <a:r>
              <a:rPr lang="zh-TW" altLang="en-US" sz="2800" b="1" dirty="0">
                <a:solidFill>
                  <a:prstClr val="black"/>
                </a:solidFill>
                <a:latin typeface="微軟正黑體" panose="020B0604030504040204" pitchFamily="34" charset="-120"/>
                <a:ea typeface="微軟正黑體" panose="020B0604030504040204" pitchFamily="34" charset="-120"/>
              </a:rPr>
              <a:t>肌肉活動</a:t>
            </a:r>
            <a:r>
              <a:rPr lang="zh-TW" altLang="en-US" sz="2800" b="1" dirty="0" smtClean="0">
                <a:solidFill>
                  <a:prstClr val="black"/>
                </a:solidFill>
                <a:latin typeface="微軟正黑體" panose="020B0604030504040204" pitchFamily="34" charset="-120"/>
                <a:ea typeface="微軟正黑體" panose="020B0604030504040204" pitchFamily="34" charset="-120"/>
              </a:rPr>
              <a:t>增加，可能會增加他們駕駛的困難</a:t>
            </a:r>
            <a:r>
              <a:rPr lang="en-US" altLang="zh-TW" sz="2800" b="1" dirty="0">
                <a:solidFill>
                  <a:prstClr val="black"/>
                </a:solidFill>
                <a:latin typeface="微軟正黑體" panose="020B0604030504040204" pitchFamily="34" charset="-120"/>
                <a:ea typeface="微軟正黑體" panose="020B0604030504040204" pitchFamily="34" charset="-120"/>
              </a:rPr>
              <a:t>(Takasaki et al., 2013a; </a:t>
            </a:r>
            <a:r>
              <a:rPr lang="en-US" altLang="zh-TW" sz="2800" b="1" dirty="0" err="1">
                <a:solidFill>
                  <a:prstClr val="black"/>
                </a:solidFill>
                <a:latin typeface="微軟正黑體" panose="020B0604030504040204" pitchFamily="34" charset="-120"/>
                <a:ea typeface="微軟正黑體" panose="020B0604030504040204" pitchFamily="34" charset="-120"/>
              </a:rPr>
              <a:t>Treleaven</a:t>
            </a:r>
            <a:r>
              <a:rPr lang="en-US" altLang="zh-TW" sz="2800" b="1" dirty="0">
                <a:solidFill>
                  <a:prstClr val="black"/>
                </a:solidFill>
                <a:latin typeface="微軟正黑體" panose="020B0604030504040204" pitchFamily="34" charset="-120"/>
                <a:ea typeface="微軟正黑體" panose="020B0604030504040204" pitchFamily="34" charset="-120"/>
              </a:rPr>
              <a:t> et al., 2011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403777" y="2789005"/>
            <a:ext cx="1178822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這些身體上的障礙會減少患者</a:t>
            </a:r>
            <a:r>
              <a:rPr lang="zh-TW" altLang="en-US" sz="2800" b="1" dirty="0" smtClean="0">
                <a:solidFill>
                  <a:prstClr val="black"/>
                </a:solidFill>
                <a:latin typeface="微軟正黑體" panose="020B0604030504040204" pitchFamily="34" charset="-120"/>
                <a:ea typeface="微軟正黑體" panose="020B0604030504040204" pitchFamily="34" charset="-120"/>
              </a:rPr>
              <a:t>的平常的活</a:t>
            </a:r>
            <a:r>
              <a:rPr lang="zh-TW" altLang="en-US" sz="2800" b="1" dirty="0">
                <a:solidFill>
                  <a:prstClr val="black"/>
                </a:solidFill>
                <a:latin typeface="微軟正黑體" panose="020B0604030504040204" pitchFamily="34" charset="-120"/>
                <a:ea typeface="微軟正黑體" panose="020B0604030504040204" pitchFamily="34" charset="-120"/>
              </a:rPr>
              <a:t>動</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包括駕駛，閱讀，步行和</a:t>
            </a:r>
            <a:r>
              <a:rPr lang="zh-TW" altLang="en-US" sz="2800" b="1" dirty="0" smtClean="0">
                <a:solidFill>
                  <a:prstClr val="black"/>
                </a:solidFill>
                <a:latin typeface="微軟正黑體" panose="020B0604030504040204" pitchFamily="34" charset="-120"/>
                <a:ea typeface="微軟正黑體" panose="020B0604030504040204" pitchFamily="34" charset="-120"/>
              </a:rPr>
              <a:t>穿衣。</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Schmitt et al., 2013)</a:t>
            </a:r>
          </a:p>
        </p:txBody>
      </p:sp>
      <p:sp>
        <p:nvSpPr>
          <p:cNvPr id="9" name="矩形 8"/>
          <p:cNvSpPr/>
          <p:nvPr/>
        </p:nvSpPr>
        <p:spPr>
          <a:xfrm>
            <a:off x="747535" y="4030139"/>
            <a:ext cx="11091540" cy="954107"/>
          </a:xfrm>
          <a:prstGeom prst="rect">
            <a:avLst/>
          </a:prstGeom>
        </p:spPr>
        <p:txBody>
          <a:bodyPr wrap="square">
            <a:spAutoFit/>
          </a:bodyPr>
          <a:lstStyle/>
          <a:p>
            <a:pPr lvl="0"/>
            <a:r>
              <a:rPr lang="zh-TW" altLang="en-US" sz="2800" b="1" dirty="0" smtClean="0">
                <a:solidFill>
                  <a:prstClr val="black"/>
                </a:solidFill>
                <a:latin typeface="微軟正黑體" panose="020B0604030504040204" pitchFamily="34" charset="-120"/>
                <a:ea typeface="微軟正黑體" panose="020B0604030504040204" pitchFamily="34" charset="-120"/>
              </a:rPr>
              <a:t>目前還不清楚使用駕駛情境的目標追蹤任務期間，是否</a:t>
            </a:r>
            <a:r>
              <a:rPr lang="zh-TW" altLang="en-US" sz="2800" b="1" dirty="0">
                <a:solidFill>
                  <a:prstClr val="black"/>
                </a:solidFill>
                <a:latin typeface="微軟正黑體" panose="020B0604030504040204" pitchFamily="34" charset="-120"/>
                <a:ea typeface="微軟正黑體" panose="020B0604030504040204" pitchFamily="34" charset="-120"/>
              </a:rPr>
              <a:t>會</a:t>
            </a:r>
            <a:r>
              <a:rPr lang="zh-TW" altLang="en-US" sz="2800" b="1" dirty="0">
                <a:solidFill>
                  <a:prstClr val="black"/>
                </a:solidFill>
                <a:latin typeface="微軟正黑體" panose="020B0604030504040204" pitchFamily="34" charset="-120"/>
                <a:ea typeface="微軟正黑體" panose="020B0604030504040204" pitchFamily="34" charset="-120"/>
              </a:rPr>
              <a:t>讓</a:t>
            </a:r>
            <a:r>
              <a:rPr lang="zh-TW" altLang="en-US" sz="2800" b="1" dirty="0">
                <a:solidFill>
                  <a:srgbClr val="CC0000"/>
                </a:solidFill>
                <a:latin typeface="微軟正黑體" panose="020B0604030504040204" pitchFamily="34" charset="-120"/>
                <a:ea typeface="微軟正黑體" panose="020B0604030504040204" pitchFamily="34" charset="-120"/>
              </a:rPr>
              <a:t>頸部</a:t>
            </a:r>
            <a:r>
              <a:rPr lang="zh-TW" altLang="en-US" sz="2800" b="1" dirty="0" smtClean="0">
                <a:solidFill>
                  <a:srgbClr val="CC0000"/>
                </a:solidFill>
                <a:latin typeface="微軟正黑體" panose="020B0604030504040204" pitchFamily="34" charset="-120"/>
                <a:ea typeface="微軟正黑體" panose="020B0604030504040204" pitchFamily="34" charset="-120"/>
              </a:rPr>
              <a:t>扭傷慢性疾病</a:t>
            </a:r>
            <a:r>
              <a:rPr lang="zh-TW" altLang="en-US" sz="2800" b="1" dirty="0">
                <a:solidFill>
                  <a:srgbClr val="CC0000"/>
                </a:solidFill>
                <a:latin typeface="微軟正黑體" panose="020B0604030504040204" pitchFamily="34" charset="-120"/>
                <a:ea typeface="微軟正黑體" panose="020B0604030504040204" pitchFamily="34" charset="-120"/>
              </a:rPr>
              <a:t>的患者</a:t>
            </a:r>
            <a:r>
              <a:rPr lang="en-US" altLang="zh-TW" sz="2800" b="1" dirty="0" smtClean="0">
                <a:solidFill>
                  <a:srgbClr val="CC0000"/>
                </a:solidFill>
                <a:latin typeface="微軟正黑體" panose="020B0604030504040204" pitchFamily="34" charset="-120"/>
                <a:ea typeface="微軟正黑體" panose="020B0604030504040204" pitchFamily="34" charset="-120"/>
              </a:rPr>
              <a:t>(</a:t>
            </a:r>
            <a:r>
              <a:rPr lang="en-US" altLang="zh-TW" sz="2800" b="1" dirty="0">
                <a:solidFill>
                  <a:srgbClr val="CC0000"/>
                </a:solidFill>
                <a:latin typeface="微軟正黑體" panose="020B0604030504040204" pitchFamily="34" charset="-120"/>
                <a:ea typeface="微軟正黑體" panose="020B0604030504040204" pitchFamily="34" charset="-120"/>
              </a:rPr>
              <a:t>WAD</a:t>
            </a:r>
            <a:r>
              <a:rPr lang="en-US" altLang="zh-TW" sz="2800" b="1" dirty="0" smtClean="0">
                <a:solidFill>
                  <a:srgbClr val="CC0000"/>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出現</a:t>
            </a:r>
            <a:r>
              <a:rPr lang="zh-TW" altLang="en-US" sz="2800" b="1" dirty="0">
                <a:solidFill>
                  <a:prstClr val="black"/>
                </a:solidFill>
                <a:latin typeface="微軟正黑體" panose="020B0604030504040204" pitchFamily="34" charset="-120"/>
                <a:ea typeface="微軟正黑體" panose="020B0604030504040204" pitchFamily="34" charset="-120"/>
              </a:rPr>
              <a:t>眼睛、頭部和身體軀幹協調</a:t>
            </a:r>
            <a:r>
              <a:rPr lang="zh-TW" altLang="en-US" sz="2800" b="1" dirty="0" smtClean="0">
                <a:solidFill>
                  <a:prstClr val="black"/>
                </a:solidFill>
                <a:latin typeface="微軟正黑體" panose="020B0604030504040204" pitchFamily="34" charset="-120"/>
                <a:ea typeface="微軟正黑體" panose="020B0604030504040204" pitchFamily="34" charset="-120"/>
              </a:rPr>
              <a:t>性的損傷表現</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圓角矩形 1"/>
          <p:cNvSpPr/>
          <p:nvPr/>
        </p:nvSpPr>
        <p:spPr>
          <a:xfrm>
            <a:off x="403777" y="3877341"/>
            <a:ext cx="11555613" cy="1287076"/>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4" name="直線單箭頭接點 3"/>
          <p:cNvCxnSpPr/>
          <p:nvPr/>
        </p:nvCxnSpPr>
        <p:spPr>
          <a:xfrm>
            <a:off x="6136105" y="5164417"/>
            <a:ext cx="0" cy="433137"/>
          </a:xfrm>
          <a:prstGeom prst="straightConnector1">
            <a:avLst/>
          </a:prstGeom>
          <a:ln w="762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圓角矩形 5"/>
          <p:cNvSpPr/>
          <p:nvPr/>
        </p:nvSpPr>
        <p:spPr>
          <a:xfrm>
            <a:off x="1182532" y="5597554"/>
            <a:ext cx="9907145" cy="1082842"/>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prstClr val="black"/>
                </a:solidFill>
                <a:latin typeface="微軟正黑體" panose="020B0604030504040204" pitchFamily="34" charset="-120"/>
                <a:ea typeface="微軟正黑體" panose="020B0604030504040204" pitchFamily="34" charset="-120"/>
              </a:rPr>
              <a:t>目的在於目標追踪</a:t>
            </a:r>
            <a:r>
              <a:rPr lang="zh-TW" altLang="en-US" sz="2800" b="1" dirty="0">
                <a:solidFill>
                  <a:prstClr val="black"/>
                </a:solidFill>
                <a:latin typeface="微軟正黑體" panose="020B0604030504040204" pitchFamily="34" charset="-120"/>
                <a:ea typeface="微軟正黑體" panose="020B0604030504040204" pitchFamily="34" charset="-120"/>
              </a:rPr>
              <a:t>任務期間，在駕駛環境</a:t>
            </a:r>
            <a:r>
              <a:rPr lang="zh-TW" altLang="en-US" sz="2800" b="1" dirty="0" smtClean="0">
                <a:solidFill>
                  <a:prstClr val="black"/>
                </a:solidFill>
                <a:latin typeface="微軟正黑體" panose="020B0604030504040204" pitchFamily="34" charset="-120"/>
                <a:ea typeface="微軟正黑體" panose="020B0604030504040204" pitchFamily="34" charset="-120"/>
              </a:rPr>
              <a:t>中，評估因</a:t>
            </a:r>
            <a:r>
              <a:rPr lang="zh-TW" altLang="en-US" sz="2800" b="1" dirty="0">
                <a:solidFill>
                  <a:prstClr val="black"/>
                </a:solidFill>
                <a:latin typeface="微軟正黑體" panose="020B0604030504040204" pitchFamily="34" charset="-120"/>
                <a:ea typeface="微軟正黑體" panose="020B0604030504040204" pitchFamily="34" charset="-120"/>
              </a:rPr>
              <a:t>為</a:t>
            </a:r>
            <a:r>
              <a:rPr lang="en-US" altLang="zh-TW" sz="2800" b="1" dirty="0" smtClean="0">
                <a:solidFill>
                  <a:prstClr val="black"/>
                </a:solidFill>
                <a:latin typeface="微軟正黑體" panose="020B0604030504040204" pitchFamily="34" charset="-120"/>
                <a:ea typeface="微軟正黑體" panose="020B0604030504040204" pitchFamily="34" charset="-120"/>
              </a:rPr>
              <a:t>MVA</a:t>
            </a:r>
            <a:r>
              <a:rPr lang="zh-TW" altLang="en-US" sz="2800" b="1" dirty="0">
                <a:solidFill>
                  <a:prstClr val="black"/>
                </a:solidFill>
                <a:latin typeface="微軟正黑體" panose="020B0604030504040204" pitchFamily="34" charset="-120"/>
                <a:ea typeface="微軟正黑體" panose="020B0604030504040204" pitchFamily="34" charset="-120"/>
              </a:rPr>
              <a:t>而</a:t>
            </a:r>
            <a:r>
              <a:rPr lang="zh-TW" altLang="en-US" sz="2800" b="1" dirty="0" smtClean="0">
                <a:solidFill>
                  <a:prstClr val="black"/>
                </a:solidFill>
                <a:latin typeface="微軟正黑體" panose="020B0604030504040204" pitchFamily="34" charset="-120"/>
                <a:ea typeface="微軟正黑體" panose="020B0604030504040204" pitchFamily="34" charset="-120"/>
              </a:rPr>
              <a:t>導致</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其</a:t>
            </a:r>
            <a:r>
              <a:rPr lang="zh-TW" altLang="en-US" sz="2800" b="1" dirty="0" smtClean="0">
                <a:solidFill>
                  <a:prstClr val="black"/>
                </a:solidFill>
                <a:latin typeface="微軟正黑體" panose="020B0604030504040204" pitchFamily="34" charset="-120"/>
                <a:ea typeface="微軟正黑體" panose="020B0604030504040204" pitchFamily="34" charset="-120"/>
              </a:rPr>
              <a:t>眼</a:t>
            </a:r>
            <a:r>
              <a:rPr lang="zh-TW" altLang="en-US" sz="2800" b="1" dirty="0" smtClean="0">
                <a:solidFill>
                  <a:prstClr val="black"/>
                </a:solidFill>
                <a:latin typeface="微軟正黑體" panose="020B0604030504040204" pitchFamily="34" charset="-120"/>
                <a:ea typeface="微軟正黑體" panose="020B0604030504040204" pitchFamily="34" charset="-120"/>
              </a:rPr>
              <a:t>部、頭部和身體軀幹</a:t>
            </a:r>
            <a:r>
              <a:rPr lang="zh-TW" altLang="en-US" sz="2800" b="1" dirty="0">
                <a:solidFill>
                  <a:prstClr val="black"/>
                </a:solidFill>
                <a:latin typeface="微軟正黑體" panose="020B0604030504040204" pitchFamily="34" charset="-120"/>
                <a:ea typeface="微軟正黑體" panose="020B0604030504040204" pitchFamily="34" charset="-120"/>
              </a:rPr>
              <a:t>協調</a:t>
            </a:r>
            <a:r>
              <a:rPr lang="zh-TW" altLang="en-US" sz="2800" b="1" dirty="0" smtClean="0">
                <a:solidFill>
                  <a:prstClr val="black"/>
                </a:solidFill>
                <a:latin typeface="微軟正黑體" panose="020B0604030504040204" pitchFamily="34" charset="-120"/>
                <a:ea typeface="微軟正黑體" panose="020B0604030504040204" pitchFamily="34" charset="-120"/>
              </a:rPr>
              <a:t>性的問題。</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52181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圓角矩形 8"/>
          <p:cNvSpPr/>
          <p:nvPr/>
        </p:nvSpPr>
        <p:spPr>
          <a:xfrm>
            <a:off x="627017" y="1771528"/>
            <a:ext cx="1208357" cy="643853"/>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lnSpc>
                <a:spcPts val="4000"/>
              </a:lnSpc>
            </a:pPr>
            <a:r>
              <a:rPr lang="zh-TW" altLang="en-US" sz="2800" b="1" dirty="0" smtClean="0">
                <a:solidFill>
                  <a:prstClr val="black"/>
                </a:solidFill>
                <a:latin typeface="微軟正黑體" panose="020B0604030504040204" pitchFamily="34" charset="-120"/>
                <a:ea typeface="微軟正黑體" panose="020B0604030504040204" pitchFamily="34" charset="-120"/>
              </a:rPr>
              <a:t>假設</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63243" y="-1347416"/>
            <a:ext cx="11449050" cy="523220"/>
          </a:xfrm>
          <a:prstGeom prst="rect">
            <a:avLst/>
          </a:prstGeom>
        </p:spPr>
        <p:txBody>
          <a:bodyPr wrap="square">
            <a:spAutoFit/>
          </a:bodyPr>
          <a:lstStyle/>
          <a:p>
            <a:pPr marL="285750" indent="-28575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向參與者</a:t>
            </a:r>
            <a:r>
              <a:rPr lang="zh-TW" altLang="en-US" sz="2800" b="1" dirty="0" smtClean="0">
                <a:solidFill>
                  <a:prstClr val="black"/>
                </a:solidFill>
                <a:latin typeface="微軟正黑體" panose="020B0604030504040204" pitchFamily="34" charset="-120"/>
                <a:ea typeface="微軟正黑體" panose="020B0604030504040204" pitchFamily="34" charset="-120"/>
              </a:rPr>
              <a:t>展示在</a:t>
            </a:r>
            <a:r>
              <a:rPr lang="zh-TW" altLang="en-US" sz="2800" b="1" dirty="0">
                <a:solidFill>
                  <a:prstClr val="black"/>
                </a:solidFill>
                <a:latin typeface="微軟正黑體" panose="020B0604030504040204" pitchFamily="34" charset="-120"/>
                <a:ea typeface="微軟正黑體" panose="020B0604030504040204" pitchFamily="34" charset="-120"/>
              </a:rPr>
              <a:t>澳大利亞墨爾本市的兩</a:t>
            </a:r>
            <a:r>
              <a:rPr lang="zh-TW" altLang="en-US" sz="2800" b="1" dirty="0" smtClean="0">
                <a:solidFill>
                  <a:prstClr val="black"/>
                </a:solidFill>
                <a:latin typeface="微軟正黑體" panose="020B0604030504040204" pitchFamily="34" charset="-120"/>
                <a:ea typeface="微軟正黑體" panose="020B0604030504040204" pitchFamily="34" charset="-120"/>
              </a:rPr>
              <a:t>個公園</a:t>
            </a:r>
            <a:r>
              <a:rPr lang="zh-TW" altLang="en-US" sz="2800" b="1" dirty="0">
                <a:solidFill>
                  <a:prstClr val="black"/>
                </a:solidFill>
                <a:latin typeface="微軟正黑體" panose="020B0604030504040204" pitchFamily="34" charset="-120"/>
                <a:ea typeface="微軟正黑體" panose="020B0604030504040204" pitchFamily="34" charset="-120"/>
              </a:rPr>
              <a:t>中漫步的</a:t>
            </a:r>
            <a:r>
              <a:rPr lang="zh-TW" altLang="en-US" sz="2800" b="1" dirty="0" smtClean="0">
                <a:solidFill>
                  <a:prstClr val="black"/>
                </a:solidFill>
                <a:latin typeface="微軟正黑體" panose="020B0604030504040204" pitchFamily="34" charset="-120"/>
                <a:ea typeface="微軟正黑體" panose="020B0604030504040204" pitchFamily="34" charset="-120"/>
              </a:rPr>
              <a:t>高清影</a:t>
            </a:r>
            <a:r>
              <a:rPr lang="zh-TW" altLang="en-US" sz="2800" b="1" dirty="0">
                <a:solidFill>
                  <a:prstClr val="black"/>
                </a:solidFill>
                <a:latin typeface="微軟正黑體" panose="020B0604030504040204" pitchFamily="34" charset="-120"/>
                <a:ea typeface="微軟正黑體" panose="020B0604030504040204" pitchFamily="34" charset="-120"/>
              </a:rPr>
              <a:t>片</a:t>
            </a:r>
            <a:r>
              <a:rPr lang="zh-TW" altLang="en-US" sz="2800" b="1" dirty="0" smtClean="0">
                <a:solidFill>
                  <a:prstClr val="black"/>
                </a:solidFill>
                <a:latin typeface="微軟正黑體" panose="020B0604030504040204" pitchFamily="34" charset="-120"/>
                <a:ea typeface="微軟正黑體" panose="020B0604030504040204" pitchFamily="34" charset="-120"/>
              </a:rPr>
              <a:t>片段</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5" name="矩形 4"/>
          <p:cNvSpPr/>
          <p:nvPr/>
        </p:nvSpPr>
        <p:spPr>
          <a:xfrm>
            <a:off x="1405782" y="2986756"/>
            <a:ext cx="9855775" cy="1384995"/>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患有</a:t>
            </a:r>
            <a:r>
              <a:rPr lang="zh-TW" altLang="en-US" sz="2800" b="1" dirty="0">
                <a:solidFill>
                  <a:prstClr val="black"/>
                </a:solidFill>
                <a:latin typeface="微軟正黑體" panose="020B0604030504040204" pitchFamily="34" charset="-120"/>
                <a:ea typeface="微軟正黑體" panose="020B0604030504040204" pitchFamily="34" charset="-120"/>
              </a:rPr>
              <a:t>慢性</a:t>
            </a:r>
            <a:r>
              <a:rPr lang="zh-TW" altLang="en-US" sz="2800" b="1" dirty="0" smtClean="0">
                <a:solidFill>
                  <a:prstClr val="black"/>
                </a:solidFill>
                <a:latin typeface="微軟正黑體" panose="020B0604030504040204" pitchFamily="34" charset="-120"/>
                <a:ea typeface="微軟正黑體" panose="020B0604030504040204" pitchFamily="34" charset="-120"/>
              </a:rPr>
              <a:t>頸部</a:t>
            </a:r>
            <a:r>
              <a:rPr lang="zh-TW" altLang="en-US" sz="2800" b="1" dirty="0">
                <a:solidFill>
                  <a:prstClr val="black"/>
                </a:solidFill>
                <a:latin typeface="微軟正黑體" panose="020B0604030504040204" pitchFamily="34" charset="-120"/>
                <a:ea typeface="微軟正黑體" panose="020B0604030504040204" pitchFamily="34" charset="-120"/>
              </a:rPr>
              <a:t>扭傷相關疾病的</a:t>
            </a:r>
            <a:r>
              <a:rPr lang="zh-TW" altLang="en-US" sz="2800" b="1" dirty="0" smtClean="0">
                <a:solidFill>
                  <a:prstClr val="black"/>
                </a:solidFill>
                <a:latin typeface="微軟正黑體" panose="020B0604030504040204" pitchFamily="34" charset="-120"/>
                <a:ea typeface="微軟正黑體" panose="020B0604030504040204" pitchFamily="34" charset="-120"/>
              </a:rPr>
              <a:t>患者，其</a:t>
            </a:r>
            <a:r>
              <a:rPr lang="zh-TW" altLang="en-US" sz="2800" b="1" dirty="0">
                <a:solidFill>
                  <a:prstClr val="black"/>
                </a:solidFill>
                <a:latin typeface="微軟正黑體" panose="020B0604030504040204" pitchFamily="34" charset="-120"/>
                <a:ea typeface="微軟正黑體" panose="020B0604030504040204" pitchFamily="34" charset="-120"/>
              </a:rPr>
              <a:t>眼部、頭部和身體</a:t>
            </a:r>
            <a:r>
              <a:rPr lang="zh-TW" altLang="en-US" sz="2800" b="1" dirty="0" smtClean="0">
                <a:solidFill>
                  <a:prstClr val="black"/>
                </a:solidFill>
                <a:latin typeface="微軟正黑體" panose="020B0604030504040204" pitchFamily="34" charset="-120"/>
                <a:ea typeface="微軟正黑體" panose="020B0604030504040204" pitchFamily="34" charset="-120"/>
              </a:rPr>
              <a:t>軀幹協調能力受損，</a:t>
            </a:r>
            <a:r>
              <a:rPr lang="zh-TW" altLang="en-US" sz="2800" b="1" dirty="0">
                <a:solidFill>
                  <a:prstClr val="black"/>
                </a:solidFill>
                <a:latin typeface="微軟正黑體" panose="020B0604030504040204" pitchFamily="34" charset="-120"/>
                <a:ea typeface="微軟正黑體" panose="020B0604030504040204" pitchFamily="34" charset="-120"/>
              </a:rPr>
              <a:t>與頸部健康對照組相比</a:t>
            </a:r>
            <a:r>
              <a:rPr lang="zh-TW" altLang="en-US" sz="2800" b="1" dirty="0" smtClean="0">
                <a:solidFill>
                  <a:prstClr val="black"/>
                </a:solidFill>
                <a:latin typeface="微軟正黑體" panose="020B0604030504040204" pitchFamily="34" charset="-120"/>
                <a:ea typeface="微軟正黑體" panose="020B0604030504040204" pitchFamily="34" charset="-120"/>
              </a:rPr>
              <a:t>，會有</a:t>
            </a:r>
            <a:r>
              <a:rPr lang="zh-TW" altLang="en-US" sz="2800" b="1" dirty="0" smtClean="0">
                <a:solidFill>
                  <a:srgbClr val="CC0000"/>
                </a:solidFill>
                <a:latin typeface="微軟正黑體" panose="020B0604030504040204" pitchFamily="34" charset="-120"/>
                <a:ea typeface="微軟正黑體" panose="020B0604030504040204" pitchFamily="34" charset="-120"/>
              </a:rPr>
              <a:t>不一樣的行為</a:t>
            </a:r>
            <a:r>
              <a:rPr lang="zh-TW" altLang="en-US" sz="2800" b="1" dirty="0" smtClean="0">
                <a:solidFill>
                  <a:prstClr val="black"/>
                </a:solidFill>
                <a:latin typeface="微軟正黑體" panose="020B0604030504040204" pitchFamily="34" charset="-120"/>
                <a:ea typeface="微軟正黑體" panose="020B0604030504040204" pitchFamily="34" charset="-120"/>
              </a:rPr>
              <a:t>以及</a:t>
            </a:r>
            <a:r>
              <a:rPr lang="zh-TW" altLang="en-US" sz="2800" b="1" dirty="0" smtClean="0">
                <a:solidFill>
                  <a:srgbClr val="CC0000"/>
                </a:solidFill>
                <a:latin typeface="微軟正黑體" panose="020B0604030504040204" pitchFamily="34" charset="-120"/>
                <a:ea typeface="微軟正黑體" panose="020B0604030504040204" pitchFamily="34" charset="-120"/>
              </a:rPr>
              <a:t>反應</a:t>
            </a:r>
            <a:r>
              <a:rPr lang="zh-TW" altLang="en-US" sz="2800" b="1" dirty="0" smtClean="0">
                <a:solidFill>
                  <a:srgbClr val="CC0000"/>
                </a:solidFill>
                <a:latin typeface="微軟正黑體" panose="020B0604030504040204" pitchFamily="34" charset="-120"/>
                <a:ea typeface="微軟正黑體" panose="020B0604030504040204" pitchFamily="34" charset="-120"/>
              </a:rPr>
              <a:t>時間與到達</a:t>
            </a:r>
            <a:r>
              <a:rPr lang="zh-TW" altLang="en-US" sz="2800" b="1" dirty="0" smtClean="0">
                <a:solidFill>
                  <a:srgbClr val="CC0000"/>
                </a:solidFill>
                <a:latin typeface="微軟正黑體" panose="020B0604030504040204" pitchFamily="34" charset="-120"/>
                <a:ea typeface="微軟正黑體" panose="020B0604030504040204" pitchFamily="34" charset="-120"/>
              </a:rPr>
              <a:t>目標時間會增加</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
        <p:nvSpPr>
          <p:cNvPr id="8" name="圓角矩形 7"/>
          <p:cNvSpPr/>
          <p:nvPr/>
        </p:nvSpPr>
        <p:spPr>
          <a:xfrm>
            <a:off x="1058780" y="2722361"/>
            <a:ext cx="10553514" cy="1969955"/>
          </a:xfrm>
          <a:prstGeom prst="roundRect">
            <a:avLst/>
          </a:prstGeom>
          <a:noFill/>
          <a:ln w="762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p:cNvSpPr/>
          <p:nvPr/>
        </p:nvSpPr>
        <p:spPr>
          <a:xfrm>
            <a:off x="847350" y="5240160"/>
            <a:ext cx="10764944"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先前已發表了在健康受試</a:t>
            </a:r>
            <a:r>
              <a:rPr lang="zh-TW" altLang="en-US" sz="2800" b="1" dirty="0" smtClean="0">
                <a:solidFill>
                  <a:prstClr val="black"/>
                </a:solidFill>
                <a:latin typeface="微軟正黑體" panose="020B0604030504040204" pitchFamily="34" charset="-120"/>
                <a:ea typeface="微軟正黑體" panose="020B0604030504040204" pitchFamily="34" charset="-120"/>
              </a:rPr>
              <a:t>者的眼</a:t>
            </a:r>
            <a:r>
              <a:rPr lang="zh-TW" altLang="en-US" sz="2800" b="1" dirty="0">
                <a:solidFill>
                  <a:prstClr val="black"/>
                </a:solidFill>
                <a:latin typeface="微軟正黑體" panose="020B0604030504040204" pitchFamily="34" charset="-120"/>
                <a:ea typeface="微軟正黑體" panose="020B0604030504040204" pitchFamily="34" charset="-120"/>
              </a:rPr>
              <a:t>部、頭部和身體軀幹協調</a:t>
            </a:r>
            <a:r>
              <a:rPr lang="zh-TW" altLang="en-US" sz="2800" b="1" dirty="0" smtClean="0">
                <a:solidFill>
                  <a:prstClr val="black"/>
                </a:solidFill>
                <a:latin typeface="微軟正黑體" panose="020B0604030504040204" pitchFamily="34" charset="-120"/>
                <a:ea typeface="微軟正黑體" panose="020B0604030504040204" pitchFamily="34" charset="-120"/>
              </a:rPr>
              <a:t>能力，在目標</a:t>
            </a:r>
            <a:r>
              <a:rPr lang="zh-TW" altLang="en-US" sz="2800" b="1" dirty="0">
                <a:solidFill>
                  <a:prstClr val="black"/>
                </a:solidFill>
                <a:latin typeface="微軟正黑體" panose="020B0604030504040204" pitchFamily="34" charset="-120"/>
                <a:ea typeface="微軟正黑體" panose="020B0604030504040204" pitchFamily="34" charset="-120"/>
              </a:rPr>
              <a:t>追踪任務中，其</a:t>
            </a:r>
            <a:r>
              <a:rPr lang="zh-TW" altLang="en-US" sz="2800" b="1" dirty="0" smtClean="0">
                <a:solidFill>
                  <a:prstClr val="black"/>
                </a:solidFill>
                <a:latin typeface="微軟正黑體" panose="020B0604030504040204" pitchFamily="34" charset="-120"/>
                <a:ea typeface="微軟正黑體" panose="020B0604030504040204" pitchFamily="34" charset="-120"/>
              </a:rPr>
              <a:t>評估和分析的可行方法。</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Gadotti</a:t>
            </a:r>
            <a:r>
              <a:rPr lang="en-US" altLang="zh-TW" sz="2800" b="1" dirty="0">
                <a:solidFill>
                  <a:prstClr val="black"/>
                </a:solidFill>
                <a:latin typeface="微軟正黑體" panose="020B0604030504040204" pitchFamily="34" charset="-120"/>
                <a:ea typeface="微軟正黑體" panose="020B0604030504040204" pitchFamily="34" charset="-120"/>
              </a:rPr>
              <a:t> et al., 2016)</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304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1679987"/>
            <a:ext cx="2181497" cy="523220"/>
          </a:xfrm>
          <a:prstGeom prst="rect">
            <a:avLst/>
          </a:prstGeom>
        </p:spPr>
        <p:txBody>
          <a:bodyPr wrap="square">
            <a:spAutoFit/>
          </a:bodyPr>
          <a:lstStyle/>
          <a:p>
            <a:r>
              <a:rPr lang="en-US" altLang="zh-TW" sz="2800" b="1" dirty="0" smtClean="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627017" y="2203207"/>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Oqus</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的硬體</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795459" y="3558581"/>
            <a:ext cx="9849919" cy="1823576"/>
          </a:xfrm>
          <a:prstGeom prst="rect">
            <a:avLst/>
          </a:prstGeom>
        </p:spPr>
        <p:txBody>
          <a:bodyPr wrap="square">
            <a:spAutoFit/>
          </a:bodyPr>
          <a:lstStyle/>
          <a:p>
            <a:pPr marL="457200" lvl="0" indent="-457200">
              <a:lnSpc>
                <a:spcPts val="4500"/>
              </a:lnSpc>
              <a:buFont typeface="微軟正黑體" panose="020B0604030504040204" pitchFamily="34" charset="-12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用來捕捉頭部和身體軀幹的位置</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lnSpc>
                <a:spcPts val="4500"/>
              </a:lnSpc>
              <a:buFont typeface="微軟正黑體" panose="020B0604030504040204" pitchFamily="34" charset="-12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此系統</a:t>
            </a:r>
            <a:r>
              <a:rPr lang="zh-TW" altLang="en-US" sz="2800" b="1" dirty="0">
                <a:solidFill>
                  <a:prstClr val="black"/>
                </a:solidFill>
                <a:latin typeface="微軟正黑體" panose="020B0604030504040204" pitchFamily="34" charset="-120"/>
                <a:ea typeface="微軟正黑體" panose="020B0604030504040204" pitchFamily="34" charset="-120"/>
              </a:rPr>
              <a:t>使用四個紅外攝像</a:t>
            </a:r>
            <a:r>
              <a:rPr lang="zh-TW" altLang="en-US" sz="2800" b="1" dirty="0" smtClean="0">
                <a:solidFill>
                  <a:prstClr val="black"/>
                </a:solidFill>
                <a:latin typeface="微軟正黑體" panose="020B0604030504040204" pitchFamily="34" charset="-120"/>
                <a:ea typeface="微軟正黑體" panose="020B0604030504040204" pitchFamily="34" charset="-120"/>
              </a:rPr>
              <a:t>頭</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以每秒</a:t>
            </a:r>
            <a:r>
              <a:rPr lang="en-US" altLang="zh-TW" sz="2800" b="1" dirty="0" smtClean="0">
                <a:solidFill>
                  <a:prstClr val="black"/>
                </a:solidFill>
                <a:latin typeface="微軟正黑體" panose="020B0604030504040204" pitchFamily="34" charset="-120"/>
                <a:ea typeface="微軟正黑體" panose="020B0604030504040204" pitchFamily="34" charset="-120"/>
              </a:rPr>
              <a:t>240</a:t>
            </a:r>
            <a:r>
              <a:rPr lang="zh-TW" altLang="en-US" sz="2800" b="1" dirty="0" smtClean="0">
                <a:solidFill>
                  <a:prstClr val="black"/>
                </a:solidFill>
                <a:latin typeface="微軟正黑體" panose="020B0604030504040204" pitchFamily="34" charset="-120"/>
                <a:ea typeface="微軟正黑體" panose="020B0604030504040204" pitchFamily="34" charset="-120"/>
              </a:rPr>
              <a:t>個樣本紀錄</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lvl="0" indent="-457200">
              <a:lnSpc>
                <a:spcPts val="4500"/>
              </a:lnSpc>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頭部有</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個標記、另外</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個點被用來捕捉人體移動的</a:t>
            </a:r>
            <a:r>
              <a:rPr lang="zh-TW" altLang="en-US" sz="2800" b="1" dirty="0" smtClean="0">
                <a:solidFill>
                  <a:prstClr val="black"/>
                </a:solidFill>
                <a:latin typeface="微軟正黑體" panose="020B0604030504040204" pitchFamily="34" charset="-120"/>
                <a:ea typeface="微軟正黑體" panose="020B0604030504040204" pitchFamily="34" charset="-120"/>
              </a:rPr>
              <a:t>資料</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6951263" y="1553159"/>
            <a:ext cx="1818680" cy="2187171"/>
          </a:xfrm>
          <a:prstGeom prst="rect">
            <a:avLst/>
          </a:prstGeom>
        </p:spPr>
      </p:pic>
      <p:sp>
        <p:nvSpPr>
          <p:cNvPr id="18" name="矩形 17"/>
          <p:cNvSpPr/>
          <p:nvPr/>
        </p:nvSpPr>
        <p:spPr>
          <a:xfrm>
            <a:off x="627017" y="2790520"/>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err="1" smtClean="0">
                <a:solidFill>
                  <a:prstClr val="black"/>
                </a:solidFill>
                <a:latin typeface="微軟正黑體" panose="020B0604030504040204" pitchFamily="34" charset="-120"/>
                <a:ea typeface="微軟正黑體" panose="020B0604030504040204" pitchFamily="34" charset="-120"/>
              </a:rPr>
              <a:t>Qualisys</a:t>
            </a:r>
            <a:r>
              <a:rPr lang="en-US" altLang="zh-TW" sz="2800" b="1" dirty="0" smtClean="0">
                <a:solidFill>
                  <a:prstClr val="black"/>
                </a:solidFill>
                <a:latin typeface="微軟正黑體" panose="020B0604030504040204" pitchFamily="34" charset="-120"/>
                <a:ea typeface="微軟正黑體" panose="020B0604030504040204" pitchFamily="34" charset="-120"/>
              </a:rPr>
              <a:t> Track Manager</a:t>
            </a:r>
            <a:r>
              <a:rPr lang="zh-TW" altLang="en-US" sz="2800" b="1" dirty="0" smtClean="0">
                <a:solidFill>
                  <a:prstClr val="black"/>
                </a:solidFill>
                <a:latin typeface="微軟正黑體" panose="020B0604030504040204" pitchFamily="34" charset="-120"/>
                <a:ea typeface="微軟正黑體" panose="020B0604030504040204" pitchFamily="34" charset="-120"/>
              </a:rPr>
              <a:t>軟體</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627017" y="5382157"/>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便攜式輕巧眼動儀（</a:t>
            </a:r>
            <a:r>
              <a:rPr lang="en-US" altLang="zh-TW" sz="2800" b="1" dirty="0">
                <a:solidFill>
                  <a:prstClr val="black"/>
                </a:solidFill>
                <a:latin typeface="微軟正黑體" panose="020B0604030504040204" pitchFamily="34" charset="-120"/>
                <a:ea typeface="微軟正黑體" panose="020B0604030504040204" pitchFamily="34" charset="-120"/>
              </a:rPr>
              <a:t>Mobile Eye </a:t>
            </a:r>
            <a:r>
              <a:rPr lang="en-US" altLang="zh-TW" sz="2800" b="1" dirty="0" smtClean="0">
                <a:solidFill>
                  <a:prstClr val="black"/>
                </a:solidFill>
                <a:latin typeface="微軟正黑體" panose="020B0604030504040204" pitchFamily="34" charset="-120"/>
                <a:ea typeface="微軟正黑體" panose="020B0604030504040204" pitchFamily="34" charset="-120"/>
              </a:rPr>
              <a:t>XG</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58926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901023"/>
            <a:ext cx="2283324"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受</a:t>
            </a:r>
            <a:r>
              <a:rPr lang="zh-TW" altLang="en-US" sz="2800" b="1" dirty="0">
                <a:latin typeface="微軟正黑體" panose="020B0604030504040204" pitchFamily="34" charset="-120"/>
                <a:ea typeface="微軟正黑體" panose="020B0604030504040204" pitchFamily="34" charset="-120"/>
              </a:rPr>
              <a:t>試</a:t>
            </a:r>
            <a:r>
              <a:rPr lang="zh-TW" altLang="en-US" sz="2800" b="1" dirty="0" smtClean="0">
                <a:latin typeface="微軟正黑體" panose="020B0604030504040204" pitchFamily="34" charset="-120"/>
                <a:ea typeface="微軟正黑體" panose="020B0604030504040204" pitchFamily="34" charset="-120"/>
              </a:rPr>
              <a:t>者</a:t>
            </a:r>
            <a:r>
              <a:rPr lang="zh-TW" altLang="en-US" sz="2800" b="1" dirty="0" smtClean="0">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627017" y="3556698"/>
            <a:ext cx="10379308" cy="523220"/>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smtClean="0">
                <a:solidFill>
                  <a:prstClr val="black"/>
                </a:solidFill>
                <a:latin typeface="微軟正黑體" panose="020B0604030504040204" pitchFamily="34" charset="-120"/>
                <a:ea typeface="微軟正黑體" panose="020B0604030504040204" pitchFamily="34" charset="-120"/>
              </a:rPr>
              <a:t>位健康受試者（</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名女性和</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名男性，平均年齡為</a:t>
            </a:r>
            <a:r>
              <a:rPr lang="en-US" altLang="zh-TW" sz="2800" b="1" dirty="0">
                <a:solidFill>
                  <a:prstClr val="black"/>
                </a:solidFill>
                <a:latin typeface="微軟正黑體" panose="020B0604030504040204" pitchFamily="34" charset="-120"/>
                <a:ea typeface="微軟正黑體" panose="020B0604030504040204" pitchFamily="34" charset="-120"/>
              </a:rPr>
              <a:t>24.8±1.9</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11" name="矩形 10"/>
          <p:cNvSpPr/>
          <p:nvPr/>
        </p:nvSpPr>
        <p:spPr>
          <a:xfrm>
            <a:off x="627017" y="2630394"/>
            <a:ext cx="9551699" cy="523220"/>
          </a:xfrm>
          <a:prstGeom prst="rect">
            <a:avLst/>
          </a:prstGeom>
        </p:spPr>
        <p:txBody>
          <a:bodyPr wrap="square">
            <a:spAutoFit/>
          </a:bodyPr>
          <a:lstStyle/>
          <a:p>
            <a:pPr lvl="0"/>
            <a:r>
              <a:rPr lang="en-US" altLang="zh-TW" sz="2800" b="1" dirty="0" smtClean="0">
                <a:solidFill>
                  <a:prstClr val="black"/>
                </a:solidFill>
                <a:latin typeface="微軟正黑體" panose="020B0604030504040204" pitchFamily="34" charset="-120"/>
                <a:ea typeface="微軟正黑體" panose="020B0604030504040204" pitchFamily="34" charset="-120"/>
              </a:rPr>
              <a:t>5</a:t>
            </a:r>
            <a:r>
              <a:rPr lang="zh-TW" altLang="en-US" sz="2800" b="1" dirty="0" smtClean="0">
                <a:solidFill>
                  <a:prstClr val="black"/>
                </a:solidFill>
                <a:latin typeface="微軟正黑體" panose="020B0604030504040204" pitchFamily="34" charset="-120"/>
                <a:ea typeface="微軟正黑體" panose="020B0604030504040204" pitchFamily="34" charset="-120"/>
              </a:rPr>
              <a:t>位</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名女性和</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名男性，平均年齡為</a:t>
            </a:r>
            <a:r>
              <a:rPr lang="en-US" altLang="zh-TW" sz="2800" b="1" dirty="0">
                <a:solidFill>
                  <a:prstClr val="black"/>
                </a:solidFill>
                <a:latin typeface="微軟正黑體" panose="020B0604030504040204" pitchFamily="34" charset="-120"/>
                <a:ea typeface="微軟正黑體" panose="020B0604030504040204" pitchFamily="34" charset="-120"/>
              </a:rPr>
              <a:t>25.6±4.9</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grpSp>
        <p:nvGrpSpPr>
          <p:cNvPr id="2" name="群組 1"/>
          <p:cNvGrpSpPr/>
          <p:nvPr/>
        </p:nvGrpSpPr>
        <p:grpSpPr>
          <a:xfrm>
            <a:off x="268674" y="4346101"/>
            <a:ext cx="11619828" cy="1287076"/>
            <a:chOff x="268674" y="4538608"/>
            <a:chExt cx="11619828" cy="1287076"/>
          </a:xfrm>
        </p:grpSpPr>
        <p:sp>
          <p:nvSpPr>
            <p:cNvPr id="10" name="矩形 9"/>
            <p:cNvSpPr/>
            <p:nvPr/>
          </p:nvSpPr>
          <p:spPr>
            <a:xfrm>
              <a:off x="315498" y="4705092"/>
              <a:ext cx="11573004" cy="954107"/>
            </a:xfrm>
            <a:prstGeom prst="rect">
              <a:avLst/>
            </a:prstGeom>
          </p:spPr>
          <p:txBody>
            <a:bodyPr wrap="square">
              <a:spAutoFit/>
            </a:bodyPr>
            <a:lstStyle/>
            <a:p>
              <a:pPr lvl="0"/>
              <a:r>
                <a:rPr lang="zh-TW" altLang="en-US" sz="2800" b="1" dirty="0" smtClean="0">
                  <a:solidFill>
                    <a:prstClr val="black"/>
                  </a:solidFill>
                  <a:latin typeface="微軟正黑體" panose="020B0604030504040204" pitchFamily="34" charset="-120"/>
                  <a:ea typeface="微軟正黑體" panose="020B0604030504040204" pitchFamily="34" charset="-120"/>
                </a:rPr>
                <a:t>受試者如果有</a:t>
              </a:r>
              <a:r>
                <a:rPr lang="en-US" altLang="zh-TW" sz="2800" b="1" dirty="0" smtClean="0">
                  <a:solidFill>
                    <a:prstClr val="black"/>
                  </a:solidFill>
                  <a:latin typeface="微軟正黑體" panose="020B0604030504040204" pitchFamily="34" charset="-120"/>
                  <a:ea typeface="微軟正黑體" panose="020B0604030504040204" pitchFamily="34" charset="-120"/>
                </a:rPr>
                <a:t>WAD</a:t>
              </a:r>
              <a:r>
                <a:rPr lang="zh-TW" altLang="en-US" sz="2800" b="1" dirty="0" smtClean="0">
                  <a:solidFill>
                    <a:prstClr val="black"/>
                  </a:solidFill>
                  <a:latin typeface="微軟正黑體" panose="020B0604030504040204" pitchFamily="34" charset="-120"/>
                  <a:ea typeface="微軟正黑體" panose="020B0604030504040204" pitchFamily="34" charset="-120"/>
                </a:rPr>
                <a:t>以外的</a:t>
              </a:r>
              <a:r>
                <a:rPr lang="zh-TW" altLang="en-US" sz="2800" b="1" dirty="0">
                  <a:solidFill>
                    <a:prstClr val="black"/>
                  </a:solidFill>
                  <a:latin typeface="微軟正黑體" panose="020B0604030504040204" pitchFamily="34" charset="-120"/>
                  <a:ea typeface="微軟正黑體" panose="020B0604030504040204" pitchFamily="34" charset="-120"/>
                </a:rPr>
                <a:t>疾病，包括頭部和頸部手術</a:t>
              </a:r>
              <a:r>
                <a:rPr lang="zh-TW" altLang="en-US" sz="2800" b="1" dirty="0" smtClean="0">
                  <a:solidFill>
                    <a:prstClr val="black"/>
                  </a:solidFill>
                  <a:latin typeface="微軟正黑體" panose="020B0604030504040204" pitchFamily="34" charset="-120"/>
                  <a:ea typeface="微軟正黑體" panose="020B0604030504040204" pitchFamily="34" charset="-120"/>
                </a:rPr>
                <a:t>、自體免疫性疾病、精神疾病或視覺疾病，則</a:t>
              </a:r>
              <a:r>
                <a:rPr lang="zh-TW" altLang="en-US" sz="2800" b="1" dirty="0">
                  <a:solidFill>
                    <a:prstClr val="black"/>
                  </a:solidFill>
                  <a:latin typeface="微軟正黑體" panose="020B0604030504040204" pitchFamily="34" charset="-120"/>
                  <a:ea typeface="微軟正黑體" panose="020B0604030504040204" pitchFamily="34" charset="-120"/>
                </a:rPr>
                <a:t>不考慮</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2" name="圓角矩形 11"/>
            <p:cNvSpPr/>
            <p:nvPr/>
          </p:nvSpPr>
          <p:spPr>
            <a:xfrm>
              <a:off x="268674" y="4538608"/>
              <a:ext cx="11619828" cy="1287076"/>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3523997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圓角矩形 18"/>
          <p:cNvSpPr/>
          <p:nvPr/>
        </p:nvSpPr>
        <p:spPr>
          <a:xfrm>
            <a:off x="627015" y="3741741"/>
            <a:ext cx="11564983" cy="83099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TW" altLang="en-US"/>
          </a:p>
        </p:txBody>
      </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3" name="圓角矩形 2"/>
          <p:cNvSpPr/>
          <p:nvPr/>
        </p:nvSpPr>
        <p:spPr>
          <a:xfrm>
            <a:off x="627016" y="3082046"/>
            <a:ext cx="11564983" cy="54131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TW" altLang="en-US"/>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矩形 17"/>
          <p:cNvSpPr/>
          <p:nvPr/>
        </p:nvSpPr>
        <p:spPr>
          <a:xfrm>
            <a:off x="257000" y="1414982"/>
            <a:ext cx="1046479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根據加拿大</a:t>
            </a:r>
            <a:r>
              <a:rPr lang="zh-TW" altLang="en-US" sz="2800" b="1" dirty="0">
                <a:latin typeface="微軟正黑體" panose="020B0604030504040204" pitchFamily="34" charset="-120"/>
                <a:ea typeface="微軟正黑體" panose="020B0604030504040204" pitchFamily="34" charset="-120"/>
              </a:rPr>
              <a:t>魁北克汽車保險協會所屬的</a:t>
            </a:r>
            <a:r>
              <a:rPr lang="en-US" altLang="zh-TW" sz="2800" b="1" dirty="0">
                <a:latin typeface="微軟正黑體" panose="020B0604030504040204" pitchFamily="34" charset="-120"/>
                <a:ea typeface="微軟正黑體" panose="020B0604030504040204" pitchFamily="34" charset="-120"/>
              </a:rPr>
              <a:t>Quebec Task </a:t>
            </a:r>
            <a:r>
              <a:rPr lang="en-US" altLang="zh-TW" sz="2800" b="1" dirty="0" smtClean="0">
                <a:latin typeface="微軟正黑體" panose="020B0604030504040204" pitchFamily="34" charset="-120"/>
                <a:ea typeface="微軟正黑體" panose="020B0604030504040204" pitchFamily="34" charset="-120"/>
              </a:rPr>
              <a:t>Force</a:t>
            </a:r>
            <a:r>
              <a:rPr lang="zh-TW" altLang="en-US" sz="2800" b="1" dirty="0" smtClean="0">
                <a:latin typeface="微軟正黑體" panose="020B0604030504040204" pitchFamily="34" charset="-120"/>
                <a:ea typeface="微軟正黑體" panose="020B0604030504040204" pitchFamily="34" charset="-120"/>
              </a:rPr>
              <a:t>，將</a:t>
            </a:r>
            <a:r>
              <a:rPr lang="en-US" altLang="zh-TW" sz="2800" b="1" dirty="0" smtClean="0">
                <a:latin typeface="微軟正黑體" panose="020B0604030504040204" pitchFamily="34" charset="-120"/>
                <a:ea typeface="微軟正黑體" panose="020B0604030504040204" pitchFamily="34" charset="-120"/>
              </a:rPr>
              <a:t>WAD</a:t>
            </a:r>
            <a:r>
              <a:rPr lang="zh-TW" altLang="en-US" sz="2800" b="1" dirty="0" smtClean="0">
                <a:latin typeface="微軟正黑體" panose="020B0604030504040204" pitchFamily="34" charset="-120"/>
                <a:ea typeface="微軟正黑體" panose="020B0604030504040204" pitchFamily="34" charset="-120"/>
              </a:rPr>
              <a:t>分</a:t>
            </a:r>
            <a:r>
              <a:rPr lang="zh-TW" altLang="en-US" sz="2800" b="1" dirty="0">
                <a:latin typeface="微軟正黑體" panose="020B0604030504040204" pitchFamily="34" charset="-120"/>
                <a:ea typeface="微軟正黑體" panose="020B0604030504040204" pitchFamily="34" charset="-120"/>
              </a:rPr>
              <a:t>成</a:t>
            </a:r>
            <a:r>
              <a:rPr lang="zh-TW" altLang="en-US" sz="2800" b="1" dirty="0" smtClean="0">
                <a:latin typeface="微軟正黑體" panose="020B0604030504040204" pitchFamily="34" charset="-120"/>
                <a:ea typeface="微軟正黑體" panose="020B0604030504040204" pitchFamily="34" charset="-120"/>
              </a:rPr>
              <a:t>以下</a:t>
            </a:r>
            <a:r>
              <a:rPr lang="en-US" altLang="zh-TW" sz="2800" b="1" dirty="0" smtClean="0">
                <a:latin typeface="微軟正黑體" panose="020B0604030504040204" pitchFamily="34" charset="-120"/>
                <a:ea typeface="微軟正黑體" panose="020B0604030504040204" pitchFamily="34" charset="-120"/>
              </a:rPr>
              <a:t>4</a:t>
            </a:r>
            <a:r>
              <a:rPr lang="zh-TW" altLang="en-US" sz="2800" b="1" dirty="0" smtClean="0">
                <a:latin typeface="微軟正黑體" panose="020B0604030504040204" pitchFamily="34" charset="-120"/>
                <a:ea typeface="微軟正黑體" panose="020B0604030504040204" pitchFamily="34" charset="-120"/>
              </a:rPr>
              <a:t>種級別：</a:t>
            </a:r>
            <a:r>
              <a:rPr lang="en-US" altLang="zh-TW" sz="2800" b="1" dirty="0" smtClean="0">
                <a:latin typeface="微軟正黑體" panose="020B0604030504040204" pitchFamily="34" charset="-120"/>
                <a:ea typeface="微軟正黑體" panose="020B0604030504040204" pitchFamily="34" charset="-120"/>
              </a:rPr>
              <a:t>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57000" y="2581641"/>
            <a:ext cx="11756980" cy="461665"/>
          </a:xfrm>
          <a:prstGeom prst="rect">
            <a:avLst/>
          </a:prstGeom>
        </p:spPr>
        <p:txBody>
          <a:bodyPr wrap="square">
            <a:spAutoFit/>
          </a:bodyPr>
          <a:lstStyle/>
          <a:p>
            <a:pPr marL="457200" lvl="0" indent="-457200">
              <a:buFont typeface="Wingdings" panose="05000000000000000000" pitchFamily="2" charset="2"/>
              <a:buChar char="n"/>
            </a:pPr>
            <a:r>
              <a:rPr lang="en-US" altLang="zh-TW" sz="2400" b="1" dirty="0">
                <a:solidFill>
                  <a:prstClr val="black"/>
                </a:solidFill>
                <a:latin typeface="微軟正黑體" panose="020B0604030504040204" pitchFamily="34" charset="-120"/>
                <a:ea typeface="微軟正黑體" panose="020B0604030504040204" pitchFamily="34" charset="-120"/>
              </a:rPr>
              <a:t>WAD Grade 0</a:t>
            </a:r>
            <a:r>
              <a:rPr lang="zh-TW" altLang="en-US" sz="2400" b="1" dirty="0">
                <a:solidFill>
                  <a:prstClr val="black"/>
                </a:solidFill>
                <a:latin typeface="微軟正黑體" panose="020B0604030504040204" pitchFamily="34" charset="-120"/>
                <a:ea typeface="微軟正黑體" panose="020B0604030504040204" pitchFamily="34" charset="-120"/>
              </a:rPr>
              <a:t>：車禍後並無發生任何頸椎痛症、僵硬、或可察覺到的任何症狀</a:t>
            </a:r>
            <a:r>
              <a:rPr lang="zh-TW" altLang="en-US" sz="2400" b="1" dirty="0" smtClean="0">
                <a:solidFill>
                  <a:prstClr val="black"/>
                </a:solidFill>
                <a:latin typeface="微軟正黑體" panose="020B0604030504040204" pitchFamily="34" charset="-120"/>
                <a:ea typeface="微軟正黑體" panose="020B0604030504040204" pitchFamily="34" charset="-120"/>
              </a:rPr>
              <a:t>。</a:t>
            </a:r>
            <a:endParaRPr lang="zh-TW" altLang="en-US" sz="2400" b="1"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257000" y="6009842"/>
            <a:ext cx="11397476" cy="830997"/>
          </a:xfrm>
          <a:prstGeom prst="rect">
            <a:avLst/>
          </a:prstGeom>
        </p:spPr>
        <p:txBody>
          <a:bodyPr wrap="square">
            <a:spAutoFit/>
          </a:bodyPr>
          <a:lstStyle/>
          <a:p>
            <a:pPr marL="457200" lvl="0" indent="-457200">
              <a:buFont typeface="Wingdings" panose="05000000000000000000" pitchFamily="2" charset="2"/>
              <a:buChar char="n"/>
            </a:pPr>
            <a:r>
              <a:rPr lang="en-US" altLang="zh-TW" sz="2400" b="1" dirty="0">
                <a:solidFill>
                  <a:srgbClr val="ED7D31">
                    <a:lumMod val="75000"/>
                  </a:srgbClr>
                </a:solidFill>
                <a:latin typeface="微軟正黑體" panose="020B0604030504040204" pitchFamily="34" charset="-120"/>
                <a:ea typeface="微軟正黑體" panose="020B0604030504040204" pitchFamily="34" charset="-120"/>
              </a:rPr>
              <a:t>WAD Grade IV</a:t>
            </a:r>
            <a:r>
              <a:rPr lang="zh-TW" altLang="en-US" sz="2400" b="1" dirty="0">
                <a:solidFill>
                  <a:srgbClr val="ED7D31">
                    <a:lumMod val="75000"/>
                  </a:srgbClr>
                </a:solidFill>
                <a:latin typeface="微軟正黑體" panose="020B0604030504040204" pitchFamily="34" charset="-120"/>
                <a:ea typeface="微軟正黑體" panose="020B0604030504040204" pitchFamily="34" charset="-120"/>
              </a:rPr>
              <a:t>：車禍後引發頸椎症狀與及骨折或脫臼、或脊髓受損</a:t>
            </a:r>
            <a:r>
              <a:rPr lang="en-US" altLang="zh-TW" sz="2400" b="1" dirty="0">
                <a:solidFill>
                  <a:srgbClr val="ED7D31">
                    <a:lumMod val="75000"/>
                  </a:srgbClr>
                </a:solidFill>
                <a:latin typeface="微軟正黑體" panose="020B0604030504040204" pitchFamily="34" charset="-120"/>
                <a:ea typeface="微軟正黑體" panose="020B0604030504040204" pitchFamily="34" charset="-120"/>
              </a:rPr>
              <a:t>(Spinal Cord Injury)</a:t>
            </a:r>
            <a:r>
              <a:rPr lang="zh-TW" altLang="en-US" sz="2400" b="1" dirty="0">
                <a:solidFill>
                  <a:srgbClr val="ED7D31">
                    <a:lumMod val="75000"/>
                  </a:srgbClr>
                </a:solidFill>
                <a:latin typeface="微軟正黑體" panose="020B0604030504040204" pitchFamily="34" charset="-120"/>
                <a:ea typeface="微軟正黑體" panose="020B0604030504040204" pitchFamily="34" charset="-120"/>
              </a:rPr>
              <a:t>。</a:t>
            </a:r>
            <a:endParaRPr lang="zh-TW" altLang="en-US" sz="2400" b="1" dirty="0">
              <a:solidFill>
                <a:srgbClr val="ED7D31">
                  <a:lumMod val="75000"/>
                </a:srgbClr>
              </a:solidFill>
              <a:latin typeface="微軟正黑體" panose="020B0604030504040204" pitchFamily="34" charset="-120"/>
              <a:ea typeface="微軟正黑體" panose="020B0604030504040204" pitchFamily="34" charset="-120"/>
            </a:endParaRPr>
          </a:p>
        </p:txBody>
      </p:sp>
      <p:sp>
        <p:nvSpPr>
          <p:cNvPr id="6" name="矩形 5"/>
          <p:cNvSpPr/>
          <p:nvPr/>
        </p:nvSpPr>
        <p:spPr>
          <a:xfrm>
            <a:off x="257000" y="4691126"/>
            <a:ext cx="11570896" cy="1200329"/>
          </a:xfrm>
          <a:prstGeom prst="rect">
            <a:avLst/>
          </a:prstGeom>
        </p:spPr>
        <p:txBody>
          <a:bodyPr wrap="square">
            <a:spAutoFit/>
          </a:bodyPr>
          <a:lstStyle/>
          <a:p>
            <a:pPr marL="457200" lvl="0" indent="-457200">
              <a:buFont typeface="Wingdings" panose="05000000000000000000" pitchFamily="2" charset="2"/>
              <a:buChar char="n"/>
            </a:pPr>
            <a:r>
              <a:rPr lang="en-US" altLang="zh-TW" sz="2400" b="1" dirty="0">
                <a:solidFill>
                  <a:prstClr val="black"/>
                </a:solidFill>
                <a:latin typeface="微軟正黑體" panose="020B0604030504040204" pitchFamily="34" charset="-120"/>
                <a:ea typeface="微軟正黑體" panose="020B0604030504040204" pitchFamily="34" charset="-120"/>
              </a:rPr>
              <a:t>WAD Grade III</a:t>
            </a:r>
            <a:r>
              <a:rPr lang="zh-TW" altLang="en-US" sz="2400" b="1" dirty="0">
                <a:solidFill>
                  <a:prstClr val="black"/>
                </a:solidFill>
                <a:latin typeface="微軟正黑體" panose="020B0604030504040204" pitchFamily="34" charset="-120"/>
                <a:ea typeface="微軟正黑體" panose="020B0604030504040204" pitchFamily="34" charset="-120"/>
              </a:rPr>
              <a:t>： 除上述症狀外， 患者四肢的神經線反應異常，例如神經反射</a:t>
            </a:r>
            <a:r>
              <a:rPr lang="en-US" altLang="zh-TW" sz="2400" b="1" dirty="0">
                <a:solidFill>
                  <a:prstClr val="black"/>
                </a:solidFill>
                <a:latin typeface="微軟正黑體" panose="020B0604030504040204" pitchFamily="34" charset="-120"/>
                <a:ea typeface="微軟正黑體" panose="020B0604030504040204" pitchFamily="34" charset="-120"/>
              </a:rPr>
              <a:t>(Deep Tendon Reflexes) </a:t>
            </a:r>
            <a:r>
              <a:rPr lang="zh-TW" altLang="en-US" sz="2400" b="1" dirty="0">
                <a:solidFill>
                  <a:prstClr val="black"/>
                </a:solidFill>
                <a:latin typeface="微軟正黑體" panose="020B0604030504040204" pitchFamily="34" charset="-120"/>
                <a:ea typeface="微軟正黑體" panose="020B0604030504040204" pitchFamily="34" charset="-120"/>
              </a:rPr>
              <a:t>異常、神經所屬肌群脫力、神經所屬觸感異常</a:t>
            </a:r>
            <a:r>
              <a:rPr lang="en-US" altLang="zh-TW" sz="2400" b="1" dirty="0">
                <a:solidFill>
                  <a:prstClr val="black"/>
                </a:solidFill>
                <a:latin typeface="微軟正黑體" panose="020B0604030504040204" pitchFamily="34" charset="-120"/>
                <a:ea typeface="微軟正黑體" panose="020B0604030504040204" pitchFamily="34" charset="-120"/>
              </a:rPr>
              <a:t>(Sensory Deficit) </a:t>
            </a:r>
            <a:r>
              <a:rPr lang="zh-TW" altLang="en-US" sz="2400" b="1" dirty="0">
                <a:solidFill>
                  <a:prstClr val="black"/>
                </a:solidFill>
                <a:latin typeface="微軟正黑體" panose="020B0604030504040204" pitchFamily="34" charset="-120"/>
                <a:ea typeface="微軟正黑體" panose="020B0604030504040204" pitchFamily="34" charset="-120"/>
              </a:rPr>
              <a:t>等。</a:t>
            </a:r>
            <a:endParaRPr lang="zh-TW" altLang="en-US" sz="2400" b="1"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257000" y="3741743"/>
            <a:ext cx="11621951" cy="830997"/>
          </a:xfrm>
          <a:prstGeom prst="rect">
            <a:avLst/>
          </a:prstGeom>
        </p:spPr>
        <p:txBody>
          <a:bodyPr wrap="square">
            <a:spAutoFit/>
          </a:bodyPr>
          <a:lstStyle/>
          <a:p>
            <a:pPr marL="457200" lvl="0" indent="-457200">
              <a:buFont typeface="Wingdings" panose="05000000000000000000" pitchFamily="2" charset="2"/>
              <a:buChar char="n"/>
            </a:pPr>
            <a:r>
              <a:rPr lang="en-US" altLang="zh-TW" sz="2400" b="1" dirty="0">
                <a:solidFill>
                  <a:prstClr val="black"/>
                </a:solidFill>
                <a:latin typeface="微軟正黑體" panose="020B0604030504040204" pitchFamily="34" charset="-120"/>
                <a:ea typeface="微軟正黑體" panose="020B0604030504040204" pitchFamily="34" charset="-120"/>
              </a:rPr>
              <a:t>WAD Grade II</a:t>
            </a:r>
            <a:r>
              <a:rPr lang="zh-TW" altLang="en-US" sz="2400" b="1" dirty="0">
                <a:solidFill>
                  <a:prstClr val="black"/>
                </a:solidFill>
                <a:latin typeface="微軟正黑體" panose="020B0604030504040204" pitchFamily="34" charset="-120"/>
                <a:ea typeface="微軟正黑體" panose="020B0604030504040204" pitchFamily="34" charset="-120"/>
              </a:rPr>
              <a:t>：除上述症狀，檢驗人員還會發現患者的頸椎失去部份或全部活動能力，受傷部份被觸及時會感到痛楚。</a:t>
            </a:r>
            <a:endParaRPr lang="zh-TW" altLang="en-US" sz="24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257000" y="3161692"/>
            <a:ext cx="11935000" cy="461665"/>
          </a:xfrm>
          <a:prstGeom prst="rect">
            <a:avLst/>
          </a:prstGeom>
        </p:spPr>
        <p:txBody>
          <a:bodyPr wrap="square">
            <a:spAutoFit/>
          </a:bodyPr>
          <a:lstStyle/>
          <a:p>
            <a:pPr marL="457200" lvl="0" indent="-457200">
              <a:buFont typeface="Wingdings" panose="05000000000000000000" pitchFamily="2" charset="2"/>
              <a:buChar char="n"/>
            </a:pPr>
            <a:r>
              <a:rPr lang="en-US" altLang="zh-TW" sz="2400" b="1" dirty="0">
                <a:solidFill>
                  <a:prstClr val="black"/>
                </a:solidFill>
                <a:latin typeface="微軟正黑體" panose="020B0604030504040204" pitchFamily="34" charset="-120"/>
                <a:ea typeface="微軟正黑體" panose="020B0604030504040204" pitchFamily="34" charset="-120"/>
              </a:rPr>
              <a:t>WAD Grade I</a:t>
            </a:r>
            <a:r>
              <a:rPr lang="zh-TW" altLang="en-US" sz="2400" b="1" dirty="0">
                <a:solidFill>
                  <a:prstClr val="black"/>
                </a:solidFill>
                <a:latin typeface="微軟正黑體" panose="020B0604030504040204" pitchFamily="34" charset="-120"/>
                <a:ea typeface="微軟正黑體" panose="020B0604030504040204" pitchFamily="34" charset="-120"/>
              </a:rPr>
              <a:t>：車禍後引發頸椎痛症、僵硬、酸痛，但沒有其它可檢驗得到的症狀。</a:t>
            </a:r>
            <a:endParaRPr lang="zh-TW" altLang="en-US" sz="24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29888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425049" y="2496617"/>
            <a:ext cx="4607404" cy="523220"/>
          </a:xfrm>
          <a:prstGeom prst="rect">
            <a:avLst/>
          </a:prstGeom>
        </p:spPr>
        <p:txBody>
          <a:bodyPr wrap="square">
            <a:spAutoFit/>
          </a:bodyPr>
          <a:lstStyle/>
          <a:p>
            <a:pPr marL="457200" lvl="0" indent="-457200">
              <a:buFont typeface="Wingdings" panose="05000000000000000000" pitchFamily="2" charset="2"/>
              <a:buChar char="n"/>
            </a:pPr>
            <a:r>
              <a:rPr lang="en-US" altLang="zh-TW" sz="2800" b="1" dirty="0">
                <a:solidFill>
                  <a:prstClr val="black"/>
                </a:solidFill>
                <a:latin typeface="微軟正黑體" panose="020B0604030504040204" pitchFamily="34" charset="-120"/>
                <a:ea typeface="微軟正黑體" panose="020B0604030504040204" pitchFamily="34" charset="-120"/>
              </a:rPr>
              <a:t>WAD </a:t>
            </a:r>
            <a:r>
              <a:rPr lang="zh-TW" altLang="en-US" sz="2800" b="1" dirty="0" smtClean="0">
                <a:solidFill>
                  <a:prstClr val="black"/>
                </a:solidFill>
                <a:latin typeface="微軟正黑體" panose="020B0604030504040204" pitchFamily="34" charset="-120"/>
                <a:ea typeface="微軟正黑體" panose="020B0604030504040204" pitchFamily="34" charset="-120"/>
              </a:rPr>
              <a:t>無殘疾者：</a:t>
            </a:r>
            <a:r>
              <a:rPr lang="en-US" altLang="zh-TW" sz="2800" b="1" dirty="0" smtClean="0">
                <a:solidFill>
                  <a:prstClr val="black"/>
                </a:solidFill>
                <a:latin typeface="微軟正黑體" panose="020B0604030504040204" pitchFamily="34" charset="-120"/>
                <a:ea typeface="微軟正黑體" panose="020B0604030504040204" pitchFamily="34" charset="-120"/>
              </a:rPr>
              <a:t>1</a:t>
            </a:r>
            <a:r>
              <a:rPr lang="zh-TW" altLang="en-US" sz="2800" b="1" dirty="0" smtClean="0">
                <a:solidFill>
                  <a:prstClr val="black"/>
                </a:solidFill>
                <a:latin typeface="微軟正黑體" panose="020B0604030504040204" pitchFamily="34" charset="-120"/>
                <a:ea typeface="微軟正黑體" panose="020B0604030504040204" pitchFamily="34" charset="-120"/>
              </a:rPr>
              <a:t>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p:cNvSpPr/>
          <p:nvPr/>
        </p:nvSpPr>
        <p:spPr>
          <a:xfrm>
            <a:off x="425049" y="3205030"/>
            <a:ext cx="5374172" cy="523220"/>
          </a:xfrm>
          <a:prstGeom prst="rect">
            <a:avLst/>
          </a:prstGeom>
        </p:spPr>
        <p:txBody>
          <a:bodyPr wrap="square">
            <a:spAutoFit/>
          </a:bodyPr>
          <a:lstStyle/>
          <a:p>
            <a:pPr marL="457200" lvl="0" indent="-457200">
              <a:buFont typeface="Wingdings" panose="05000000000000000000" pitchFamily="2" charset="2"/>
              <a:buChar char="n"/>
            </a:pPr>
            <a:r>
              <a:rPr lang="en-US" altLang="zh-TW" sz="2800" b="1" dirty="0">
                <a:solidFill>
                  <a:prstClr val="black"/>
                </a:solidFill>
                <a:latin typeface="微軟正黑體" panose="020B0604030504040204" pitchFamily="34" charset="-120"/>
                <a:ea typeface="微軟正黑體" panose="020B0604030504040204" pitchFamily="34" charset="-120"/>
              </a:rPr>
              <a:t>WAD </a:t>
            </a:r>
            <a:r>
              <a:rPr lang="zh-TW" altLang="en-US" sz="2800" b="1" dirty="0">
                <a:solidFill>
                  <a:prstClr val="black"/>
                </a:solidFill>
                <a:latin typeface="微軟正黑體" panose="020B0604030504040204" pitchFamily="34" charset="-120"/>
                <a:ea typeface="微軟正黑體" panose="020B0604030504040204" pitchFamily="34" charset="-120"/>
              </a:rPr>
              <a:t>輕度</a:t>
            </a:r>
            <a:r>
              <a:rPr lang="zh-TW" altLang="en-US" sz="2800" b="1" dirty="0" smtClean="0">
                <a:solidFill>
                  <a:prstClr val="black"/>
                </a:solidFill>
                <a:latin typeface="微軟正黑體" panose="020B0604030504040204" pitchFamily="34" charset="-120"/>
                <a:ea typeface="微軟正黑體" panose="020B0604030504040204" pitchFamily="34" charset="-120"/>
              </a:rPr>
              <a:t>殘疾者：</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smtClean="0">
                <a:solidFill>
                  <a:prstClr val="black"/>
                </a:solidFill>
                <a:latin typeface="微軟正黑體" panose="020B0604030504040204" pitchFamily="34" charset="-120"/>
                <a:ea typeface="微軟正黑體" panose="020B0604030504040204" pitchFamily="34" charset="-120"/>
              </a:rPr>
              <a:t>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425049" y="3913443"/>
            <a:ext cx="5374172" cy="523220"/>
          </a:xfrm>
          <a:prstGeom prst="rect">
            <a:avLst/>
          </a:prstGeom>
        </p:spPr>
        <p:txBody>
          <a:bodyPr wrap="square">
            <a:spAutoFit/>
          </a:bodyPr>
          <a:lstStyle/>
          <a:p>
            <a:pPr marL="457200" lvl="0" indent="-457200">
              <a:buFont typeface="Wingdings" panose="05000000000000000000" pitchFamily="2" charset="2"/>
              <a:buChar char="n"/>
            </a:pPr>
            <a:r>
              <a:rPr lang="en-US" altLang="zh-TW" sz="2800" b="1" dirty="0">
                <a:solidFill>
                  <a:prstClr val="black"/>
                </a:solidFill>
                <a:latin typeface="微軟正黑體" panose="020B0604030504040204" pitchFamily="34" charset="-120"/>
                <a:ea typeface="微軟正黑體" panose="020B0604030504040204" pitchFamily="34" charset="-120"/>
              </a:rPr>
              <a:t>WAD </a:t>
            </a:r>
            <a:r>
              <a:rPr lang="zh-TW" altLang="en-US" sz="2800" b="1" dirty="0" smtClean="0">
                <a:solidFill>
                  <a:prstClr val="black"/>
                </a:solidFill>
                <a:latin typeface="微軟正黑體" panose="020B0604030504040204" pitchFamily="34" charset="-120"/>
                <a:ea typeface="微軟正黑體" panose="020B0604030504040204" pitchFamily="34" charset="-120"/>
              </a:rPr>
              <a:t>中度殘疾者：</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smtClean="0">
                <a:solidFill>
                  <a:prstClr val="black"/>
                </a:solidFill>
                <a:latin typeface="微軟正黑體" panose="020B0604030504040204" pitchFamily="34" charset="-120"/>
                <a:ea typeface="微軟正黑體" panose="020B0604030504040204" pitchFamily="34" charset="-120"/>
              </a:rPr>
              <a:t>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2" name="矩形 21"/>
          <p:cNvSpPr/>
          <p:nvPr/>
        </p:nvSpPr>
        <p:spPr>
          <a:xfrm>
            <a:off x="7982376" y="4812727"/>
            <a:ext cx="3466834"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評估病人的疼痛指數</a:t>
            </a:r>
            <a:r>
              <a:rPr lang="en-US" altLang="zh-TW" sz="2800" b="1" dirty="0" smtClean="0">
                <a:latin typeface="微軟正黑體" panose="020B0604030504040204" pitchFamily="34" charset="-120"/>
                <a:ea typeface="微軟正黑體" panose="020B0604030504040204" pitchFamily="34" charset="-120"/>
              </a:rPr>
              <a:t>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27017" y="5521140"/>
            <a:ext cx="10012677" cy="523220"/>
          </a:xfrm>
          <a:prstGeom prst="rect">
            <a:avLst/>
          </a:prstGeom>
        </p:spPr>
        <p:txBody>
          <a:bodyPr wrap="none">
            <a:spAutoFit/>
          </a:bodyPr>
          <a:lstStyle/>
          <a:p>
            <a:r>
              <a:rPr lang="zh-TW" altLang="en-US" sz="2800" b="1" dirty="0">
                <a:latin typeface="微軟正黑體" panose="020B0604030504040204" pitchFamily="34" charset="-120"/>
                <a:ea typeface="微軟正黑體" panose="020B0604030504040204" pitchFamily="34" charset="-120"/>
              </a:rPr>
              <a:t>持續性頸部</a:t>
            </a:r>
            <a:r>
              <a:rPr lang="zh-TW" altLang="en-US" sz="2800" b="1" dirty="0" smtClean="0">
                <a:latin typeface="微軟正黑體" panose="020B0604030504040204" pitchFamily="34" charset="-120"/>
                <a:ea typeface="微軟正黑體" panose="020B0604030504040204" pitchFamily="34" charset="-120"/>
              </a:rPr>
              <a:t>疼痛落在</a:t>
            </a:r>
            <a:r>
              <a:rPr lang="en-US" altLang="zh-TW" sz="2800" b="1" dirty="0" smtClean="0">
                <a:latin typeface="微軟正黑體" panose="020B0604030504040204" pitchFamily="34" charset="-120"/>
                <a:ea typeface="微軟正黑體" panose="020B0604030504040204" pitchFamily="34" charset="-120"/>
              </a:rPr>
              <a:t>10</a:t>
            </a:r>
            <a:r>
              <a:rPr lang="zh-TW" altLang="en-US" sz="2800" b="1" dirty="0" smtClean="0">
                <a:latin typeface="微軟正黑體" panose="020B0604030504040204" pitchFamily="34" charset="-120"/>
                <a:ea typeface="微軟正黑體" panose="020B0604030504040204" pitchFamily="34" charset="-120"/>
              </a:rPr>
              <a:t>分的</a:t>
            </a:r>
            <a:r>
              <a:rPr lang="en-US" altLang="zh-TW" sz="2800" b="1" dirty="0" smtClean="0">
                <a:latin typeface="微軟正黑體" panose="020B0604030504040204" pitchFamily="34" charset="-120"/>
                <a:ea typeface="微軟正黑體" panose="020B0604030504040204" pitchFamily="34" charset="-120"/>
              </a:rPr>
              <a:t>2~6</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的中位數，</a:t>
            </a:r>
            <a:r>
              <a:rPr lang="en-US" altLang="zh-TW" sz="2800" b="1" dirty="0">
                <a:latin typeface="微軟正黑體" panose="020B0604030504040204" pitchFamily="34" charset="-120"/>
                <a:ea typeface="微軟正黑體" panose="020B0604030504040204" pitchFamily="34" charset="-120"/>
              </a:rPr>
              <a:t>IQR = </a:t>
            </a:r>
            <a:r>
              <a:rPr lang="en-US" altLang="zh-TW" sz="2800" b="1" dirty="0">
                <a:latin typeface="微軟正黑體" panose="020B0604030504040204" pitchFamily="34" charset="-120"/>
                <a:ea typeface="微軟正黑體" panose="020B0604030504040204" pitchFamily="34" charset="-120"/>
              </a:rPr>
              <a:t>3</a:t>
            </a:r>
            <a:r>
              <a:rPr lang="en-US" altLang="zh-TW" sz="2800" b="1" dirty="0" smtClean="0">
                <a:latin typeface="微軟正黑體" panose="020B0604030504040204" pitchFamily="34" charset="-120"/>
                <a:ea typeface="微軟正黑體" panose="020B0604030504040204" pitchFamily="34" charset="-120"/>
              </a:rPr>
              <a:t>-6</a:t>
            </a:r>
            <a:r>
              <a:rPr lang="zh-TW" altLang="en-US" sz="2800" b="1" dirty="0">
                <a:latin typeface="微軟正黑體" panose="020B0604030504040204" pitchFamily="34" charset="-120"/>
                <a:ea typeface="微軟正黑體" panose="020B0604030504040204" pitchFamily="34" charset="-120"/>
              </a:rPr>
              <a:t>）。</a:t>
            </a:r>
          </a:p>
        </p:txBody>
      </p:sp>
      <p:sp>
        <p:nvSpPr>
          <p:cNvPr id="23" name="圓角矩形 22"/>
          <p:cNvSpPr/>
          <p:nvPr/>
        </p:nvSpPr>
        <p:spPr>
          <a:xfrm>
            <a:off x="425049" y="1800971"/>
            <a:ext cx="3152274" cy="65998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a:solidFill>
                  <a:prstClr val="black"/>
                </a:solidFill>
                <a:latin typeface="微軟正黑體" panose="020B0604030504040204" pitchFamily="34" charset="-120"/>
                <a:ea typeface="微軟正黑體" panose="020B0604030504040204" pitchFamily="34" charset="-120"/>
              </a:rPr>
              <a:t>頸部殘疾指數</a:t>
            </a:r>
            <a:endParaRPr lang="zh-TW" altLang="en-US"/>
          </a:p>
        </p:txBody>
      </p:sp>
      <p:sp>
        <p:nvSpPr>
          <p:cNvPr id="24" name="圓角矩形 23"/>
          <p:cNvSpPr/>
          <p:nvPr/>
        </p:nvSpPr>
        <p:spPr>
          <a:xfrm>
            <a:off x="425049" y="4744347"/>
            <a:ext cx="7491730" cy="65998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視覺類比量表</a:t>
            </a:r>
            <a:r>
              <a:rPr lang="en-US" altLang="zh-TW" sz="2800" b="1" dirty="0">
                <a:solidFill>
                  <a:prstClr val="black"/>
                </a:solidFill>
                <a:latin typeface="微軟正黑體" panose="020B0604030504040204" pitchFamily="34" charset="-120"/>
                <a:ea typeface="微軟正黑體" panose="020B0604030504040204" pitchFamily="34" charset="-120"/>
              </a:rPr>
              <a:t>(Visual Analogue Scale: VAS)</a:t>
            </a:r>
            <a:endParaRPr lang="zh-TW" altLang="en-US" dirty="0"/>
          </a:p>
        </p:txBody>
      </p:sp>
    </p:spTree>
    <p:extLst>
      <p:ext uri="{BB962C8B-B14F-4D97-AF65-F5344CB8AC3E}">
        <p14:creationId xmlns:p14="http://schemas.microsoft.com/office/powerpoint/2010/main" val="3229333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1679987"/>
            <a:ext cx="2181497" cy="523220"/>
          </a:xfrm>
          <a:prstGeom prst="rect">
            <a:avLst/>
          </a:prstGeom>
        </p:spPr>
        <p:txBody>
          <a:bodyPr wrap="square">
            <a:spAutoFit/>
          </a:bodyPr>
          <a:lstStyle/>
          <a:p>
            <a:r>
              <a:rPr lang="en-US" altLang="zh-TW" sz="2800" b="1" dirty="0" smtClean="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627017" y="2203207"/>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便攜式輕巧眼動儀（</a:t>
            </a:r>
            <a:r>
              <a:rPr lang="en-US" altLang="zh-TW" sz="2800" b="1" dirty="0">
                <a:solidFill>
                  <a:prstClr val="black"/>
                </a:solidFill>
                <a:latin typeface="微軟正黑體" panose="020B0604030504040204" pitchFamily="34" charset="-120"/>
                <a:ea typeface="微軟正黑體" panose="020B0604030504040204" pitchFamily="34" charset="-120"/>
              </a:rPr>
              <a:t>Mobile Eye XG</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627017" y="2810809"/>
            <a:ext cx="9849919" cy="1246495"/>
          </a:xfrm>
          <a:prstGeom prst="rect">
            <a:avLst/>
          </a:prstGeom>
        </p:spPr>
        <p:txBody>
          <a:bodyPr wrap="square">
            <a:spAutoFit/>
          </a:bodyPr>
          <a:lstStyle/>
          <a:p>
            <a:pPr marL="457200" lvl="0" indent="-457200">
              <a:lnSpc>
                <a:spcPts val="4500"/>
              </a:lnSpc>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使用光學系統測量</a:t>
            </a:r>
            <a:r>
              <a:rPr lang="zh-TW" altLang="en-US" sz="2800" b="1" dirty="0" smtClean="0">
                <a:solidFill>
                  <a:prstClr val="black"/>
                </a:solidFill>
                <a:latin typeface="微軟正黑體" panose="020B0604030504040204" pitchFamily="34" charset="-120"/>
                <a:ea typeface="微軟正黑體" panose="020B0604030504040204" pitchFamily="34" charset="-120"/>
              </a:rPr>
              <a:t>眼睛移</a:t>
            </a:r>
            <a:r>
              <a:rPr lang="zh-TW" altLang="en-US" sz="2800" b="1" dirty="0">
                <a:solidFill>
                  <a:prstClr val="black"/>
                </a:solidFill>
                <a:latin typeface="微軟正黑體" panose="020B0604030504040204" pitchFamily="34" charset="-120"/>
                <a:ea typeface="微軟正黑體" panose="020B0604030504040204" pitchFamily="34" charset="-120"/>
              </a:rPr>
              <a:t>動</a:t>
            </a:r>
            <a:r>
              <a:rPr lang="zh-TW" altLang="en-US" sz="2800" b="1" dirty="0" smtClean="0">
                <a:solidFill>
                  <a:prstClr val="black"/>
                </a:solidFill>
                <a:latin typeface="微軟正黑體" panose="020B0604030504040204" pitchFamily="34" charset="-120"/>
                <a:ea typeface="微軟正黑體" panose="020B0604030504040204" pitchFamily="34" charset="-120"/>
              </a:rPr>
              <a:t>數據</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lnSpc>
                <a:spcPts val="4500"/>
              </a:lnSpc>
              <a:buFont typeface="微軟正黑體" panose="020B0604030504040204" pitchFamily="34" charset="-12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使用</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點目標物進行眼睛的校正</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a:blip r:embed="rId3"/>
          <a:stretch>
            <a:fillRect/>
          </a:stretch>
        </p:blipFill>
        <p:spPr>
          <a:xfrm>
            <a:off x="3392905" y="4326951"/>
            <a:ext cx="5799221" cy="2531049"/>
          </a:xfrm>
          <a:prstGeom prst="rect">
            <a:avLst/>
          </a:prstGeom>
        </p:spPr>
      </p:pic>
    </p:spTree>
    <p:extLst>
      <p:ext uri="{BB962C8B-B14F-4D97-AF65-F5344CB8AC3E}">
        <p14:creationId xmlns:p14="http://schemas.microsoft.com/office/powerpoint/2010/main" val="2334849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70685</TotalTime>
  <Words>2035</Words>
  <Application>Microsoft Office PowerPoint</Application>
  <PresentationFormat>寬螢幕</PresentationFormat>
  <Paragraphs>144</Paragraphs>
  <Slides>23</Slides>
  <Notes>23</Notes>
  <HiddenSlides>2</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23</vt:i4>
      </vt:variant>
    </vt:vector>
  </HeadingPairs>
  <TitlesOfParts>
    <vt:vector size="31" baseType="lpstr">
      <vt:lpstr>等线</vt:lpstr>
      <vt:lpstr>微軟正黑體</vt:lpstr>
      <vt:lpstr>新細明體</vt:lpstr>
      <vt:lpstr>Arial</vt:lpstr>
      <vt:lpstr>Calibri</vt:lpstr>
      <vt:lpstr>Calibri Light</vt:lpstr>
      <vt:lpstr>Wingdings</vt:lpstr>
      <vt:lpstr>Office 佈景主題</vt:lpstr>
      <vt:lpstr>A pilot study on the evaluation of eye, head, and trunk coordination in subjects with chronic whiplash during a target-tracking task - A driving context approach</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 陳</cp:lastModifiedBy>
  <cp:revision>794</cp:revision>
  <cp:lastPrinted>2020-02-05T01:20:37Z</cp:lastPrinted>
  <dcterms:created xsi:type="dcterms:W3CDTF">2019-09-16T01:58:32Z</dcterms:created>
  <dcterms:modified xsi:type="dcterms:W3CDTF">2020-04-13T16:09:05Z</dcterms:modified>
</cp:coreProperties>
</file>